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  <p:embeddedFont>
      <p:font typeface="Book Antiqua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Paul de Terrasson de Montlea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BookAntiqua-boldItalic.fntdata"/><Relationship Id="rId100" Type="http://schemas.openxmlformats.org/officeDocument/2006/relationships/font" Target="fonts/BookAntiqua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5.xml"/><Relationship Id="rId99" Type="http://schemas.openxmlformats.org/officeDocument/2006/relationships/font" Target="fonts/BookAntiqua-bold.fntdata"/><Relationship Id="rId10" Type="http://schemas.openxmlformats.org/officeDocument/2006/relationships/slide" Target="slides/slide4.xml"/><Relationship Id="rId98" Type="http://schemas.openxmlformats.org/officeDocument/2006/relationships/font" Target="fonts/BookAntiqu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9-30T08:21:53.029">
    <p:pos x="6000" y="0"/>
    <p:text>[FIXME]: Explain Kullback–Leibler divergence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9-30T09:25:09.657">
    <p:pos x="6000" y="0"/>
    <p:text>I'm not sure but could this “jailbreaking through refusal-vector ablation” thing be another example of an interpretable direction, but directly related to AI safety?
https://arc.net/l/quote/mdishges
I yes then I think it would be very cool to mention this example as well!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st.github.com/devnoname120/892cc616ac37cd459e648db1f6a3b373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sswrong.com/posts/TvrfY4c9eaGLeyDkE/induction-heads-illustrated" TargetMode="External"/><Relationship Id="rId3" Type="http://schemas.openxmlformats.org/officeDocument/2006/relationships/hyperlink" Target="https://www.perfectlynormal.co.uk/blog-induction-heads-illustrated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7e15433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7e15433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e154333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e15433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d3b92eb3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d3b92eb3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antenna developed by NASA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3b92eb3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d3b92eb3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Summary: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B57D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https://gist.github.com/devnoname120/892cc616ac37cd459e648db1f6a3b373</a:t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fr" sz="1200">
                <a:solidFill>
                  <a:srgbClr val="1F2328"/>
                </a:solidFill>
              </a:rPr>
              <a:t>The evolved circuit was baffling: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Only used 37 of 100 gates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Had 5 disconnected gates that were still crucial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Relied on subtle electromagnetic effects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Only worked on that specific chip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fr" sz="1200">
                <a:solidFill>
                  <a:srgbClr val="1F2328"/>
                </a:solidFill>
              </a:rPr>
              <a:t>This demonstrates the potential for evolution to find novel solutions humans wouldn't conceive of</a:t>
            </a:r>
            <a:endParaRPr sz="120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fr" sz="1200">
                <a:solidFill>
                  <a:srgbClr val="1F2328"/>
                </a:solidFill>
              </a:rPr>
              <a:t>Potential applications include: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Adaptive hardware for space exploration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Evolving antenna designs</a:t>
            </a:r>
            <a:endParaRPr sz="1200">
              <a:solidFill>
                <a:srgbClr val="1F2328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○"/>
            </a:pPr>
            <a:r>
              <a:rPr lang="fr" sz="1200">
                <a:solidFill>
                  <a:srgbClr val="1F2328"/>
                </a:solidFill>
              </a:rPr>
              <a:t>Improving complex devices like motors and rockets</a:t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d3b92eb3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d3b92eb3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d3b92eb3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d3b92eb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7e154333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7e154333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dont even know what we’re looking for. </a:t>
            </a:r>
            <a:r>
              <a:rPr lang="fr"/>
              <a:t>Developing</a:t>
            </a:r>
            <a:r>
              <a:rPr lang="fr"/>
              <a:t> ‘microsopes’ without knowing what is correct. how do you know if it is noise or signal - e.g. maybe lens was not made properly or not calibrated.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d3b92eb3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fd3b92eb3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d3b92eb3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d3b92eb3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Examples where more understanding of improved effectiveness of applications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d3b92eb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d3b92eb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Examples where more understanding does not lead to effectiveness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7e15433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7e15433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d342acd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d342ac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e794afdf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7e794afdf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7e154333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7e154333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7e154333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7e154333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7e794af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7e794af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7e794afdf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7e794afdf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7e794afd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7e794afd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Hyena. Sub-quadratic attention.</a:t>
            </a:r>
            <a:br>
              <a:rPr lang="fr"/>
            </a:br>
            <a:r>
              <a:rPr lang="fr"/>
              <a:t>Hungry hungry hippos. New architecture. Roughly idea of baking in induction heads into the architecture.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7e794af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7e794af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7e794af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7e794af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7e794afd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7e794afd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7e154333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7e154333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7e794afd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7e794afd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7e794af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7e794af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7e794afd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7e794afd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Participants ideas: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Hardware [Paul]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Restrict how  can be trained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Requiring (at a hardware level) all training payloads to be signed by an AI safety authority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The training units would refuse to execute any code that is not signed by these AI safety authorities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Secure enclaves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Have datacenters in the hands of AI safety organizations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Run the training code of AI labs in secure enclaves (e.g. Intel SGX)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Guarantees training data privacy &amp; architecture/weights secrecy but still have datacenters in the hands of AI safety orgs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7e794afd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7e794afd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7e794afd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e7e794afd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7e794afdf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7e794afdf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7e794afd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7e794afd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7e794afd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e7e794afd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e7e794afd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e7e794afd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d3b92eb3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d3b92eb3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7e154333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7e154333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7e794afd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7e794afd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d3b92eb3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d3b92eb3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[FIXME]: Explain </a:t>
            </a:r>
            <a:r>
              <a:rPr lang="fr"/>
              <a:t>Kullback–Leibler divergence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7e794afd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e7e794afd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d3b92eb3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d3b92eb3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d3b92eb3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fd3b92eb3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d3b92eb3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d3b92eb3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d3b92eb3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fd3b92eb3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fd3b92eb3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fd3b92eb3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fd3b92eb34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fd3b92eb3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d3b92eb3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fd3b92eb3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d3b92eb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d3b92eb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d3b92eb3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fd3b92eb3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d3b92eb34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fd3b92eb34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d3b92eb3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fd3b92eb3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d3b92eb3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fd3b92eb3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d3b92eb3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fd3b92eb3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fd3b92eb3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fd3b92eb3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Source: </a:t>
            </a:r>
            <a:r>
              <a:rPr lang="fr" u="sng">
                <a:solidFill>
                  <a:schemeClr val="hlink"/>
                </a:solidFill>
                <a:hlinkClick r:id="rId2"/>
              </a:rPr>
              <a:t>https://www.lesswrong.com/posts/TvrfY4c9eaGLeyDkE/induction-heads-illustrated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long version: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https://www.perfectlynormal.co.uk/blog-induction-heads-illustrated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6c84c16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6c84c16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Made by participant in camp Germany 2024.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d3b92eb3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d3b92eb3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d3b92eb34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fd3b92eb3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fd3b92eb34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fd3b92eb3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7e15433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7e15433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d3b92eb34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fd3b92eb3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d3b92eb34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fd3b92eb34_0_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fd3b92eb34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fd3b92eb34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d3b92eb3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fd3b92eb3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d3b92eb34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d3b92eb3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fd3b92eb3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fd3b92eb3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fd3b92eb34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fd3b92eb34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fd3b92eb34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fd3b92eb34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7e794afd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e7e794afd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fd3b92eb34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fd3b92eb34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7e154333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7e154333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7e794afd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7e794afd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e7e794af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e7e794af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e7e794afd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e7e794afd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fd3b92eb34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fd3b92eb34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7e794afd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e7e794afd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7e794afd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e7e794afd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7e794afd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7e794afd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7e794afd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e7e794afd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7e794afdf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7e794afdf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7e794afd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e7e794afd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d3b92eb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d3b92eb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7e794afd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7e794afd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e7e794afdf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e7e794afd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7e794afdf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7e794afdf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e7e794afd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e7e794afd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e7e794afdf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e7e794afd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e7e794afd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e7e794afd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e7e794afdf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e7e794afdf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e7e794afdf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e7e794afdf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d3b92eb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d3b92eb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damninteresting.com/on-the-origin-of-circuit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2302.10866" TargetMode="External"/><Relationship Id="rId4" Type="http://schemas.openxmlformats.org/officeDocument/2006/relationships/hyperlink" Target="https://arxiv.org/abs/2212.14052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astralcodexten.com/p/god-help-us-lets-try-to-understand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istill.pub/2021/multimodal-neurons/" TargetMode="External"/><Relationship Id="rId4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2.xml"/><Relationship Id="rId4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9962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 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AI interpretability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36467" r="0" t="0"/>
          <a:stretch/>
        </p:blipFill>
        <p:spPr>
          <a:xfrm>
            <a:off x="0" y="1"/>
            <a:ext cx="326788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03300" y="3700425"/>
            <a:ext cx="51000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(Mostly language models)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25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more complex ones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2" y="892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33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Until we stop the evolution process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2" y="907925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6649425" y="1482125"/>
            <a:ext cx="17103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Our final model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Example 1 of </a:t>
            </a:r>
            <a:r>
              <a:rPr lang="fr"/>
              <a:t>evolutionary algorithm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1017725"/>
            <a:ext cx="23241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2931450" y="4780300"/>
            <a:ext cx="3281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http://alglobus.net/NASAwork/papers/Space2006Antenna.pdf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Example 2 of </a:t>
            </a:r>
            <a:r>
              <a:rPr lang="fr"/>
              <a:t>evolutionary</a:t>
            </a:r>
            <a:r>
              <a:rPr lang="fr"/>
              <a:t> algorithm</a:t>
            </a:r>
            <a:endParaRPr/>
          </a:p>
        </p:txBody>
      </p:sp>
      <p:sp>
        <p:nvSpPr>
          <p:cNvPr id="135" name="Google Shape;135;p26"/>
          <p:cNvSpPr txBox="1"/>
          <p:nvPr/>
        </p:nvSpPr>
        <p:spPr>
          <a:xfrm>
            <a:off x="4361825" y="4998225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430300" y="1203250"/>
            <a:ext cx="82854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Uses “Field-Programmable Gate Array (FPGA)”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Looked inside circuit after evolutionary training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“Five gates were functionally disconnected from the rest⁠, yet when the researcher disabled any one of them the chip lost its ability’”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“they were likely interacting with the main circuitry </a:t>
            </a:r>
            <a:r>
              <a:rPr lang="fr">
                <a:solidFill>
                  <a:schemeClr val="dk2"/>
                </a:solidFill>
              </a:rPr>
              <a:t>via the subtle magnetic fields that are created when electrons flow, an effect known as </a:t>
            </a:r>
            <a:r>
              <a:rPr lang="fr">
                <a:solidFill>
                  <a:schemeClr val="dk2"/>
                </a:solidFill>
              </a:rPr>
              <a:t>magnetic flux”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“evidence it was capitalizing upon analogue shades of gray, not just binary on and off”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https://www.damninteresting.com/on-the-origin-of-circuits/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273000" y="1494475"/>
            <a:ext cx="85980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U</a:t>
            </a:r>
            <a:r>
              <a:rPr lang="fr" sz="3400">
                <a:solidFill>
                  <a:schemeClr val="accent1"/>
                </a:solidFill>
              </a:rPr>
              <a:t>nderstanding of training</a:t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≠</a:t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Understanding of output</a:t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Hence we need interpretability</a:t>
            </a:r>
            <a:endParaRPr sz="3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1620900" y="1509300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dk1"/>
                </a:solidFill>
              </a:rPr>
              <a:t>Interpretability as fundamental science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Interpretability is a brand new science. Like ‘alien biology’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50" y="1244975"/>
            <a:ext cx="214312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2472150" y="4343800"/>
            <a:ext cx="4199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chemeClr val="dk2"/>
                </a:solidFill>
              </a:rPr>
              <a:t>Micrographia</a:t>
            </a:r>
            <a:r>
              <a:rPr lang="fr">
                <a:solidFill>
                  <a:schemeClr val="dk2"/>
                </a:solidFill>
              </a:rPr>
              <a:t>, Robert Hooke, 1665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350" y="1244975"/>
            <a:ext cx="2574712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/>
        </p:nvSpPr>
        <p:spPr>
          <a:xfrm>
            <a:off x="273000" y="1494475"/>
            <a:ext cx="8594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dk1"/>
                </a:solidFill>
              </a:rPr>
              <a:t>Science vs engineering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Does better science result in better engineering?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31"/>
          <p:cNvCxnSpPr/>
          <p:nvPr/>
        </p:nvCxnSpPr>
        <p:spPr>
          <a:xfrm>
            <a:off x="535225" y="4315625"/>
            <a:ext cx="79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1"/>
          <p:cNvSpPr txBox="1"/>
          <p:nvPr/>
        </p:nvSpPr>
        <p:spPr>
          <a:xfrm>
            <a:off x="7437725" y="3731650"/>
            <a:ext cx="177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Knowledge of the system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6" name="Google Shape;166;p31"/>
          <p:cNvCxnSpPr/>
          <p:nvPr/>
        </p:nvCxnSpPr>
        <p:spPr>
          <a:xfrm rot="10800000">
            <a:off x="548500" y="560000"/>
            <a:ext cx="19200" cy="37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31"/>
          <p:cNvSpPr txBox="1"/>
          <p:nvPr/>
        </p:nvSpPr>
        <p:spPr>
          <a:xfrm>
            <a:off x="604525" y="399400"/>
            <a:ext cx="5030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Effectiveness of the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applications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427000" y="4347250"/>
            <a:ext cx="50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0% - No clue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6448350" y="4315625"/>
            <a:ext cx="33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100% - I can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explain everything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1672000" y="1258400"/>
            <a:ext cx="181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Vaccines &amp; Molecular bio 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5576225" y="718950"/>
            <a:ext cx="195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Reactors &amp; Nuclear fission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3799550" y="1258400"/>
            <a:ext cx="159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Planes &amp; fluid dynamics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6715825" y="1538913"/>
            <a:ext cx="206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Semiconductors &amp; quantum physics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32"/>
          <p:cNvCxnSpPr/>
          <p:nvPr/>
        </p:nvCxnSpPr>
        <p:spPr>
          <a:xfrm>
            <a:off x="535225" y="4315625"/>
            <a:ext cx="79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2"/>
          <p:cNvSpPr txBox="1"/>
          <p:nvPr/>
        </p:nvSpPr>
        <p:spPr>
          <a:xfrm>
            <a:off x="7437725" y="3731650"/>
            <a:ext cx="177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Knowledge of the system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 rot="10800000">
            <a:off x="548500" y="560000"/>
            <a:ext cx="19200" cy="37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32"/>
          <p:cNvSpPr txBox="1"/>
          <p:nvPr/>
        </p:nvSpPr>
        <p:spPr>
          <a:xfrm>
            <a:off x="604525" y="399400"/>
            <a:ext cx="5030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Effectiveness of the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applications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427000" y="4347250"/>
            <a:ext cx="50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0% - No clue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6448350" y="4315625"/>
            <a:ext cx="33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100% - I can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</a:rPr>
              <a:t>explain everything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1672000" y="1258400"/>
            <a:ext cx="181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Vaccines &amp; Molecular bio 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5576225" y="718950"/>
            <a:ext cx="195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Reactors &amp; Nuclear fission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3799550" y="1258400"/>
            <a:ext cx="159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Planes &amp; fluid dynamics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6715825" y="1538913"/>
            <a:ext cx="206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Semiconductors &amp; quantum physics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5755800" y="3576000"/>
            <a:ext cx="19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9900"/>
                </a:solidFill>
              </a:rPr>
              <a:t>Nuclear fusion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661725" y="3576000"/>
            <a:ext cx="19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9900"/>
                </a:solidFill>
              </a:rPr>
              <a:t>Climate science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82300" y="1267725"/>
            <a:ext cx="83097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</a:rPr>
              <a:t>Part 1.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fr" sz="1900">
                <a:solidFill>
                  <a:schemeClr val="dk1"/>
                </a:solidFill>
              </a:rPr>
              <a:t>Why do we need interpretability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fr" sz="1900">
                <a:solidFill>
                  <a:schemeClr val="dk1"/>
                </a:solidFill>
              </a:rPr>
              <a:t>Interpretability as science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</a:rPr>
              <a:t>Part 2. Overview of current interp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fr" sz="1900">
                <a:solidFill>
                  <a:schemeClr val="dk1"/>
                </a:solidFill>
              </a:rPr>
              <a:t>A taxonomy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fr" sz="1900">
                <a:solidFill>
                  <a:schemeClr val="dk1"/>
                </a:solidFill>
              </a:rPr>
              <a:t>logit lens, circuits, activation steering, SAEs, dev interp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</a:rPr>
              <a:t>Part 3. Take home messages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0" y="2178600"/>
            <a:ext cx="91440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400"/>
              <a:t>Applications of interpretability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10834" l="0" r="0" t="22409"/>
          <a:stretch/>
        </p:blipFill>
        <p:spPr>
          <a:xfrm>
            <a:off x="894250" y="1438950"/>
            <a:ext cx="2614325" cy="23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4159650" y="1970925"/>
            <a:ext cx="43404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chemeClr val="dk2"/>
                </a:solidFill>
              </a:rPr>
              <a:t>What would YOU want to do with interp?</a:t>
            </a:r>
            <a:endParaRPr b="1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could be the application of interpretability?</a:t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307925" y="3764925"/>
            <a:ext cx="52839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Are you lying to me?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=&gt; Eliciting latent knowledge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=&gt; Provable </a:t>
            </a:r>
            <a:r>
              <a:rPr lang="fr" sz="1800">
                <a:solidFill>
                  <a:schemeClr val="dk2"/>
                </a:solidFill>
              </a:rPr>
              <a:t>guarantee</a:t>
            </a:r>
            <a:r>
              <a:rPr lang="fr" sz="1800">
                <a:solidFill>
                  <a:schemeClr val="dk2"/>
                </a:solidFill>
              </a:rPr>
              <a:t> on behavior (longshot)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00" y="1090080"/>
            <a:ext cx="2271601" cy="2509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could be the application of interpretability?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3765275" y="34198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3576725" y="3992700"/>
            <a:ext cx="32688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Changing the internal objective of an agent.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=&gt; redirecting the search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00" y="1090080"/>
            <a:ext cx="2271601" cy="2509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could be the application of interpretability?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3765275" y="34198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228" name="Google Shape;228;p37"/>
          <p:cNvGrpSpPr/>
          <p:nvPr/>
        </p:nvGrpSpPr>
        <p:grpSpPr>
          <a:xfrm>
            <a:off x="6484500" y="1290852"/>
            <a:ext cx="2271600" cy="2107662"/>
            <a:chOff x="6560700" y="1451377"/>
            <a:chExt cx="2271600" cy="2107662"/>
          </a:xfrm>
        </p:grpSpPr>
        <p:pic>
          <p:nvPicPr>
            <p:cNvPr id="229" name="Google Shape;22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0700" y="1451377"/>
              <a:ext cx="2271600" cy="2107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0" name="Google Shape;230;p37"/>
            <p:cNvCxnSpPr/>
            <p:nvPr/>
          </p:nvCxnSpPr>
          <p:spPr>
            <a:xfrm>
              <a:off x="7689800" y="2564325"/>
              <a:ext cx="0" cy="842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37"/>
            <p:cNvCxnSpPr/>
            <p:nvPr/>
          </p:nvCxnSpPr>
          <p:spPr>
            <a:xfrm>
              <a:off x="7593650" y="257175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37"/>
            <p:cNvCxnSpPr/>
            <p:nvPr/>
          </p:nvCxnSpPr>
          <p:spPr>
            <a:xfrm>
              <a:off x="7600350" y="339690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37"/>
          <p:cNvSpPr txBox="1"/>
          <p:nvPr/>
        </p:nvSpPr>
        <p:spPr>
          <a:xfrm>
            <a:off x="6545800" y="3396900"/>
            <a:ext cx="234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Evaluating abilities </a:t>
            </a:r>
            <a:r>
              <a:rPr b="1" i="1" lang="fr" sz="1800">
                <a:solidFill>
                  <a:schemeClr val="dk2"/>
                </a:solidFill>
              </a:rPr>
              <a:t>from the inside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828000" y="4069675"/>
            <a:ext cx="3522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Finding the substrate where </a:t>
            </a:r>
            <a:r>
              <a:rPr lang="fr" sz="1800">
                <a:solidFill>
                  <a:schemeClr val="dk2"/>
                </a:solidFill>
              </a:rPr>
              <a:t>abilities</a:t>
            </a:r>
            <a:r>
              <a:rPr lang="fr" sz="1800">
                <a:solidFill>
                  <a:schemeClr val="dk2"/>
                </a:solidFill>
              </a:rPr>
              <a:t> are implemented.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=&gt; AI cannot hide their abilities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00" y="1090080"/>
            <a:ext cx="2271601" cy="2509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could be the application of interpretability? </a:t>
            </a:r>
            <a:r>
              <a:rPr lang="fr" sz="1900">
                <a:solidFill>
                  <a:schemeClr val="accent4"/>
                </a:solidFill>
              </a:rPr>
              <a:t>Also capabilities!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3765275" y="34198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244" name="Google Shape;244;p38"/>
          <p:cNvGrpSpPr/>
          <p:nvPr/>
        </p:nvGrpSpPr>
        <p:grpSpPr>
          <a:xfrm>
            <a:off x="6484500" y="1290852"/>
            <a:ext cx="2271600" cy="2107662"/>
            <a:chOff x="6560700" y="1451377"/>
            <a:chExt cx="2271600" cy="2107662"/>
          </a:xfrm>
        </p:grpSpPr>
        <p:pic>
          <p:nvPicPr>
            <p:cNvPr id="245" name="Google Shape;24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0700" y="1451377"/>
              <a:ext cx="2271600" cy="2107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6" name="Google Shape;246;p38"/>
            <p:cNvCxnSpPr/>
            <p:nvPr/>
          </p:nvCxnSpPr>
          <p:spPr>
            <a:xfrm>
              <a:off x="7689800" y="2564325"/>
              <a:ext cx="0" cy="842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38"/>
            <p:cNvCxnSpPr/>
            <p:nvPr/>
          </p:nvCxnSpPr>
          <p:spPr>
            <a:xfrm>
              <a:off x="7593650" y="257175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38"/>
            <p:cNvCxnSpPr/>
            <p:nvPr/>
          </p:nvCxnSpPr>
          <p:spPr>
            <a:xfrm>
              <a:off x="7600350" y="339690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38"/>
          <p:cNvSpPr txBox="1"/>
          <p:nvPr/>
        </p:nvSpPr>
        <p:spPr>
          <a:xfrm>
            <a:off x="6545800" y="3396900"/>
            <a:ext cx="234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Evaluating abilities </a:t>
            </a:r>
            <a:r>
              <a:rPr b="1" i="1" lang="fr" sz="1800">
                <a:solidFill>
                  <a:schemeClr val="dk2"/>
                </a:solidFill>
              </a:rPr>
              <a:t>from the inside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641100" y="4078575"/>
            <a:ext cx="2340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4"/>
                </a:solidFill>
              </a:rPr>
              <a:t>Better chat assistants / agents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6545800" y="4287175"/>
            <a:ext cx="2340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4"/>
                </a:solidFill>
              </a:rPr>
              <a:t>Better architecture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679975" y="3997225"/>
            <a:ext cx="2340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4"/>
                </a:solidFill>
              </a:rPr>
              <a:t>Surface-level safety </a:t>
            </a:r>
            <a:r>
              <a:rPr lang="fr" sz="1800">
                <a:solidFill>
                  <a:schemeClr val="accent4"/>
                </a:solidFill>
              </a:rPr>
              <a:t>guarantee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could be the application of interpretability? </a:t>
            </a:r>
            <a:r>
              <a:rPr lang="fr" sz="1900">
                <a:solidFill>
                  <a:schemeClr val="accent4"/>
                </a:solidFill>
              </a:rPr>
              <a:t>Also capabilities!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430300" y="1203250"/>
            <a:ext cx="82854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In</a:t>
            </a:r>
            <a:r>
              <a:rPr lang="fr" sz="1800">
                <a:solidFill>
                  <a:schemeClr val="dk2"/>
                </a:solidFill>
              </a:rPr>
              <a:t>duction heads as a ‘capabilities benchmark for architectures’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“As soon as we realized S4 couldn’t do induction heads, we iterated on architectures until we could”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Dan Fu, Author of </a:t>
            </a:r>
            <a:r>
              <a:rPr i="1" lang="fr" u="sng">
                <a:solidFill>
                  <a:schemeClr val="hlink"/>
                </a:solidFill>
                <a:hlinkClick r:id="rId3"/>
              </a:rPr>
              <a:t>Hyena</a:t>
            </a:r>
            <a:r>
              <a:rPr lang="fr">
                <a:solidFill>
                  <a:schemeClr val="dk2"/>
                </a:solidFill>
              </a:rPr>
              <a:t> and </a:t>
            </a:r>
            <a:r>
              <a:rPr i="1" lang="fr" u="sng">
                <a:solidFill>
                  <a:schemeClr val="hlink"/>
                </a:solidFill>
                <a:hlinkClick r:id="rId4"/>
              </a:rPr>
              <a:t>Hungry Hungry Hippos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LogitLens as idea for early exiting to speed up inference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fr">
                <a:solidFill>
                  <a:schemeClr val="dk2"/>
                </a:solidFill>
              </a:rPr>
              <a:t>Reference to be found…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1620900" y="1663225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Science and interventions at different scales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139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Covid. Cases are rising. What do we do?</a:t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0" l="0" r="0" t="57193"/>
          <a:stretch/>
        </p:blipFill>
        <p:spPr>
          <a:xfrm>
            <a:off x="1701250" y="2274350"/>
            <a:ext cx="5741500" cy="16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63" y="692900"/>
            <a:ext cx="6115874" cy="32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620900" y="1509300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dk1"/>
                </a:solidFill>
              </a:rPr>
              <a:t>Why do we need interpretability?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63" y="692900"/>
            <a:ext cx="6115874" cy="32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/>
        </p:nvSpPr>
        <p:spPr>
          <a:xfrm>
            <a:off x="1620900" y="3990025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chemeClr val="dk1"/>
                </a:solidFill>
              </a:rPr>
              <a:t>This is probably useful, but we’ll not do </a:t>
            </a:r>
            <a:r>
              <a:rPr i="1" lang="fr" sz="2700">
                <a:solidFill>
                  <a:schemeClr val="dk1"/>
                </a:solidFill>
              </a:rPr>
              <a:t>just</a:t>
            </a:r>
            <a:r>
              <a:rPr lang="fr" sz="2700">
                <a:solidFill>
                  <a:schemeClr val="dk1"/>
                </a:solidFill>
              </a:rPr>
              <a:t> that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/>
          <p:nvPr/>
        </p:nvSpPr>
        <p:spPr>
          <a:xfrm>
            <a:off x="159300" y="2132025"/>
            <a:ext cx="7478700" cy="25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/>
          <p:nvPr/>
        </p:nvSpPr>
        <p:spPr>
          <a:xfrm>
            <a:off x="276325" y="2334075"/>
            <a:ext cx="6236100" cy="210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/>
          <p:nvPr/>
        </p:nvSpPr>
        <p:spPr>
          <a:xfrm>
            <a:off x="402925" y="2549450"/>
            <a:ext cx="4983900" cy="168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451800" y="2658200"/>
            <a:ext cx="3780300" cy="14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289" name="Google Shape;289;p44"/>
          <p:cNvSpPr/>
          <p:nvPr/>
        </p:nvSpPr>
        <p:spPr>
          <a:xfrm>
            <a:off x="499125" y="3007575"/>
            <a:ext cx="2540100" cy="88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series of intervention on a series of systems spanning different scales</a:t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556850" y="3084525"/>
            <a:ext cx="12219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Molecular biology</a:t>
            </a: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2046600" y="3151100"/>
            <a:ext cx="1019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Cell biology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3087525" y="3155475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Anatomy 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infectiology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4364700" y="317615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Social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Dynamics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5545800" y="31511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Public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Policies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6573725" y="33035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Geopolitics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7" name="Google Shape;297;p44"/>
          <p:cNvCxnSpPr/>
          <p:nvPr/>
        </p:nvCxnSpPr>
        <p:spPr>
          <a:xfrm>
            <a:off x="283350" y="4838650"/>
            <a:ext cx="812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4"/>
          <p:cNvSpPr txBox="1"/>
          <p:nvPr/>
        </p:nvSpPr>
        <p:spPr>
          <a:xfrm>
            <a:off x="7833300" y="4136175"/>
            <a:ext cx="153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Size of the system (m)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556850" y="1660300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Vaccines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00" name="Google Shape;300;p44"/>
          <p:cNvSpPr txBox="1"/>
          <p:nvPr/>
        </p:nvSpPr>
        <p:spPr>
          <a:xfrm>
            <a:off x="3727500" y="146008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Social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distancing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4901100" y="140533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Lockdown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policies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6251375" y="146008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Diplomatic agreements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2413800" y="166028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Respirators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304" name="Google Shape;304;p44"/>
          <p:cNvCxnSpPr>
            <a:endCxn id="291" idx="0"/>
          </p:cNvCxnSpPr>
          <p:nvPr/>
        </p:nvCxnSpPr>
        <p:spPr>
          <a:xfrm>
            <a:off x="1064300" y="2074125"/>
            <a:ext cx="103500" cy="1010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4"/>
          <p:cNvCxnSpPr>
            <a:stCxn id="303" idx="2"/>
            <a:endCxn id="293" idx="0"/>
          </p:cNvCxnSpPr>
          <p:nvPr/>
        </p:nvCxnSpPr>
        <p:spPr>
          <a:xfrm>
            <a:off x="3322950" y="1996288"/>
            <a:ext cx="351300" cy="1159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4"/>
          <p:cNvCxnSpPr/>
          <p:nvPr/>
        </p:nvCxnSpPr>
        <p:spPr>
          <a:xfrm flipH="1">
            <a:off x="4711550" y="2112775"/>
            <a:ext cx="8700" cy="106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4"/>
          <p:cNvCxnSpPr>
            <a:endCxn id="295" idx="0"/>
          </p:cNvCxnSpPr>
          <p:nvPr/>
        </p:nvCxnSpPr>
        <p:spPr>
          <a:xfrm>
            <a:off x="5970900" y="2084000"/>
            <a:ext cx="161700" cy="1067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4"/>
          <p:cNvCxnSpPr>
            <a:endCxn id="296" idx="0"/>
          </p:cNvCxnSpPr>
          <p:nvPr/>
        </p:nvCxnSpPr>
        <p:spPr>
          <a:xfrm flipH="1">
            <a:off x="7160525" y="2074400"/>
            <a:ext cx="32400" cy="1229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4"/>
          <p:cNvCxnSpPr/>
          <p:nvPr/>
        </p:nvCxnSpPr>
        <p:spPr>
          <a:xfrm flipH="1">
            <a:off x="7827225" y="2786000"/>
            <a:ext cx="13800" cy="631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44"/>
          <p:cNvSpPr txBox="1"/>
          <p:nvPr/>
        </p:nvSpPr>
        <p:spPr>
          <a:xfrm>
            <a:off x="7808625" y="2786000"/>
            <a:ext cx="117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Requires the knowledge of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11" name="Google Shape;311;p44"/>
          <p:cNvCxnSpPr/>
          <p:nvPr/>
        </p:nvCxnSpPr>
        <p:spPr>
          <a:xfrm flipH="1" rot="10800000">
            <a:off x="7540950" y="1782075"/>
            <a:ext cx="9285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4"/>
          <p:cNvSpPr txBox="1"/>
          <p:nvPr/>
        </p:nvSpPr>
        <p:spPr>
          <a:xfrm>
            <a:off x="7900350" y="1106825"/>
            <a:ext cx="140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Pandemic</a:t>
            </a:r>
            <a:r>
              <a:rPr lang="fr" sz="1800">
                <a:solidFill>
                  <a:schemeClr val="dk2"/>
                </a:solidFill>
              </a:rPr>
              <a:t> stopped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/>
        </p:nvSpPr>
        <p:spPr>
          <a:xfrm>
            <a:off x="2790425" y="1675275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Your turn: What are the systems involved in the AI safety problem?</a:t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3">
            <a:alphaModFix/>
          </a:blip>
          <a:srcRect b="10459" l="0" r="0" t="22403"/>
          <a:stretch/>
        </p:blipFill>
        <p:spPr>
          <a:xfrm>
            <a:off x="303450" y="1438950"/>
            <a:ext cx="2614325" cy="233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311700" y="2055825"/>
            <a:ext cx="7478700" cy="25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428725" y="2257875"/>
            <a:ext cx="6236100" cy="210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555325" y="2473250"/>
            <a:ext cx="4983900" cy="168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604200" y="2582000"/>
            <a:ext cx="3780300" cy="14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651525" y="2931375"/>
            <a:ext cx="2540100" cy="88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709250" y="3008325"/>
            <a:ext cx="12219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Layers/</a:t>
            </a:r>
            <a:br>
              <a:rPr lang="fr"/>
            </a:br>
            <a:r>
              <a:rPr lang="fr"/>
              <a:t>neurons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22800" y="2998700"/>
            <a:ext cx="1019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-generator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3239925" y="3079275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Scaffolding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4517100" y="309995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Human-AI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Relations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5622000" y="30749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Societal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Dynamics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6716775" y="30749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Geopolitics/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global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market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34" name="Google Shape;334;p46"/>
          <p:cNvCxnSpPr/>
          <p:nvPr/>
        </p:nvCxnSpPr>
        <p:spPr>
          <a:xfrm>
            <a:off x="283350" y="4838650"/>
            <a:ext cx="812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6"/>
          <p:cNvSpPr txBox="1"/>
          <p:nvPr/>
        </p:nvSpPr>
        <p:spPr>
          <a:xfrm>
            <a:off x="7833300" y="4136175"/>
            <a:ext cx="19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Size of the system (FLOPS)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proposal of scale decomposition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/>
          <p:nvPr/>
        </p:nvSpPr>
        <p:spPr>
          <a:xfrm>
            <a:off x="311700" y="2055825"/>
            <a:ext cx="7478700" cy="25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428725" y="2257875"/>
            <a:ext cx="6236100" cy="210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555325" y="2473250"/>
            <a:ext cx="4983900" cy="168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/>
          <p:nvPr/>
        </p:nvSpPr>
        <p:spPr>
          <a:xfrm>
            <a:off x="604200" y="2582000"/>
            <a:ext cx="3780300" cy="14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345" name="Google Shape;345;p47"/>
          <p:cNvSpPr/>
          <p:nvPr/>
        </p:nvSpPr>
        <p:spPr>
          <a:xfrm>
            <a:off x="651525" y="2931375"/>
            <a:ext cx="2540100" cy="88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2122800" y="2998700"/>
            <a:ext cx="1019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-generator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3239925" y="3079275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Scaffolding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4517100" y="309995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Human-AI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Relations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p47"/>
          <p:cNvSpPr txBox="1"/>
          <p:nvPr/>
        </p:nvSpPr>
        <p:spPr>
          <a:xfrm>
            <a:off x="5622000" y="30749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Societal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Dynamics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6707375" y="30749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Geopolitics/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global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market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283350" y="4838650"/>
            <a:ext cx="812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7"/>
          <p:cNvSpPr txBox="1"/>
          <p:nvPr/>
        </p:nvSpPr>
        <p:spPr>
          <a:xfrm>
            <a:off x="7833300" y="4136175"/>
            <a:ext cx="19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Size of the system (FLOPS)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3" name="Google Shape;3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Interpretability is the systematic study of systems on the left of the spectrum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47"/>
          <p:cNvCxnSpPr>
            <a:stCxn id="355" idx="2"/>
          </p:cNvCxnSpPr>
          <p:nvPr/>
        </p:nvCxnSpPr>
        <p:spPr>
          <a:xfrm>
            <a:off x="1220850" y="1913488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7"/>
          <p:cNvSpPr txBox="1"/>
          <p:nvPr/>
        </p:nvSpPr>
        <p:spPr>
          <a:xfrm>
            <a:off x="311700" y="157748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Interpretability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56" name="Google Shape;356;p47"/>
          <p:cNvSpPr txBox="1"/>
          <p:nvPr/>
        </p:nvSpPr>
        <p:spPr>
          <a:xfrm>
            <a:off x="2007350" y="1317400"/>
            <a:ext cx="1667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model psychology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357" name="Google Shape;357;p47"/>
          <p:cNvCxnSpPr/>
          <p:nvPr/>
        </p:nvCxnSpPr>
        <p:spPr>
          <a:xfrm>
            <a:off x="2506600" y="1974013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7"/>
          <p:cNvSpPr txBox="1"/>
          <p:nvPr/>
        </p:nvSpPr>
        <p:spPr>
          <a:xfrm>
            <a:off x="3674750" y="1317400"/>
            <a:ext cx="2133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Study of Artificial</a:t>
            </a:r>
            <a:r>
              <a:rPr lang="fr" sz="1800">
                <a:solidFill>
                  <a:schemeClr val="accent1"/>
                </a:solidFill>
              </a:rPr>
              <a:t> relationship?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359" name="Google Shape;359;p47"/>
          <p:cNvCxnSpPr/>
          <p:nvPr/>
        </p:nvCxnSpPr>
        <p:spPr>
          <a:xfrm>
            <a:off x="4640200" y="1974013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7"/>
          <p:cNvSpPr txBox="1"/>
          <p:nvPr/>
        </p:nvSpPr>
        <p:spPr>
          <a:xfrm>
            <a:off x="6382250" y="1289775"/>
            <a:ext cx="2133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AI governance / policy / advocacy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361" name="Google Shape;361;p47"/>
          <p:cNvCxnSpPr/>
          <p:nvPr/>
        </p:nvCxnSpPr>
        <p:spPr>
          <a:xfrm>
            <a:off x="7154800" y="1897813"/>
            <a:ext cx="12600" cy="1115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47"/>
          <p:cNvCxnSpPr/>
          <p:nvPr/>
        </p:nvCxnSpPr>
        <p:spPr>
          <a:xfrm flipH="1" rot="10800000">
            <a:off x="7790400" y="1838550"/>
            <a:ext cx="9285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7"/>
          <p:cNvSpPr txBox="1"/>
          <p:nvPr/>
        </p:nvSpPr>
        <p:spPr>
          <a:xfrm>
            <a:off x="8210075" y="1436125"/>
            <a:ext cx="14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Safe AI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709250" y="3008325"/>
            <a:ext cx="12219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Layers/</a:t>
            </a:r>
            <a:br>
              <a:rPr lang="fr"/>
            </a:br>
            <a:r>
              <a:rPr lang="fr"/>
              <a:t>neurons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/>
        </p:nvSpPr>
        <p:spPr>
          <a:xfrm>
            <a:off x="339575" y="671100"/>
            <a:ext cx="88257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800">
                <a:solidFill>
                  <a:schemeClr val="dk1"/>
                </a:solidFill>
              </a:rPr>
              <a:t>A bird’s eye view of language model interpretability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b="73057" l="46033" r="35348" t="18633"/>
          <a:stretch/>
        </p:blipFill>
        <p:spPr>
          <a:xfrm>
            <a:off x="2353511" y="2590675"/>
            <a:ext cx="4436974" cy="19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tatic vs developmental</a:t>
            </a:r>
            <a:endParaRPr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124" y="1742638"/>
            <a:ext cx="1362289" cy="10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856" y="1720083"/>
            <a:ext cx="1419894" cy="111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587" y="1720075"/>
            <a:ext cx="1419894" cy="1112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49"/>
          <p:cNvCxnSpPr/>
          <p:nvPr/>
        </p:nvCxnSpPr>
        <p:spPr>
          <a:xfrm>
            <a:off x="1572775" y="1506075"/>
            <a:ext cx="58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9"/>
          <p:cNvSpPr txBox="1"/>
          <p:nvPr/>
        </p:nvSpPr>
        <p:spPr>
          <a:xfrm>
            <a:off x="379125" y="1906763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Dev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Interp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379125" y="3771263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Static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Interp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426" y="3277570"/>
            <a:ext cx="2203799" cy="172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</a:t>
            </a:r>
            <a:r>
              <a:rPr lang="fr"/>
              <a:t>ifference in scale</a:t>
            </a:r>
            <a:endParaRPr/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075" y="1656601"/>
            <a:ext cx="1830300" cy="18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 rotWithShape="1">
          <a:blip r:embed="rId3">
            <a:alphaModFix/>
          </a:blip>
          <a:srcRect b="39475" l="62688" r="14255" t="35492"/>
          <a:stretch/>
        </p:blipFill>
        <p:spPr>
          <a:xfrm>
            <a:off x="3654774" y="1695789"/>
            <a:ext cx="1613632" cy="17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550" y="1734971"/>
            <a:ext cx="1673549" cy="167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50"/>
          <p:cNvCxnSpPr/>
          <p:nvPr/>
        </p:nvCxnSpPr>
        <p:spPr>
          <a:xfrm>
            <a:off x="1066375" y="1506075"/>
            <a:ext cx="69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0"/>
          <p:cNvSpPr txBox="1"/>
          <p:nvPr/>
        </p:nvSpPr>
        <p:spPr>
          <a:xfrm>
            <a:off x="1363338" y="3747163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Micro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Interp.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3782438" y="3747163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Macro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Interp.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6599438" y="3747163"/>
            <a:ext cx="61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Model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Psychology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bird’s eye view of interpretability</a:t>
            </a:r>
            <a:endParaRPr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1025"/>
            <a:ext cx="8839204" cy="34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/>
        </p:nvSpPr>
        <p:spPr>
          <a:xfrm>
            <a:off x="1620900" y="1663225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</a:rPr>
              <a:t>Macroscopic interpretability: logit lens, seeing models as progressively shaping distribution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1243650" y="150175"/>
            <a:ext cx="6656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AI are computer programs</a:t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937125"/>
            <a:ext cx="7525500" cy="2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</a:t>
            </a:r>
            <a:r>
              <a:rPr lang="fr"/>
              <a:t>ogit lens: apply unembed on intermediate x’s!</a:t>
            </a:r>
            <a:endParaRPr/>
          </a:p>
        </p:txBody>
      </p:sp>
      <p:pic>
        <p:nvPicPr>
          <p:cNvPr id="411" name="Google Shape;4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38" y="1017725"/>
            <a:ext cx="2410850" cy="37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3"/>
          <p:cNvPicPr preferRelativeResize="0"/>
          <p:nvPr/>
        </p:nvPicPr>
        <p:blipFill rotWithShape="1">
          <a:blip r:embed="rId3">
            <a:alphaModFix/>
          </a:blip>
          <a:srcRect b="74236" l="47622" r="0" t="0"/>
          <a:stretch/>
        </p:blipFill>
        <p:spPr>
          <a:xfrm rot="5400000">
            <a:off x="3506328" y="2473783"/>
            <a:ext cx="1291468" cy="9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3"/>
          <p:cNvPicPr preferRelativeResize="0"/>
          <p:nvPr/>
        </p:nvPicPr>
        <p:blipFill rotWithShape="1">
          <a:blip r:embed="rId3">
            <a:alphaModFix/>
          </a:blip>
          <a:srcRect b="74236" l="47622" r="0" t="0"/>
          <a:stretch/>
        </p:blipFill>
        <p:spPr>
          <a:xfrm rot="5400000">
            <a:off x="3506339" y="3421252"/>
            <a:ext cx="1291468" cy="936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3"/>
          <p:cNvCxnSpPr/>
          <p:nvPr/>
        </p:nvCxnSpPr>
        <p:spPr>
          <a:xfrm>
            <a:off x="2539915" y="2886157"/>
            <a:ext cx="1179600" cy="0"/>
          </a:xfrm>
          <a:prstGeom prst="straightConnector1">
            <a:avLst/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5" name="Google Shape;415;p53"/>
          <p:cNvCxnSpPr/>
          <p:nvPr/>
        </p:nvCxnSpPr>
        <p:spPr>
          <a:xfrm>
            <a:off x="2539915" y="3861693"/>
            <a:ext cx="1179600" cy="0"/>
          </a:xfrm>
          <a:prstGeom prst="straightConnector1">
            <a:avLst/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6" name="Google Shape;416;p53"/>
          <p:cNvSpPr txBox="1"/>
          <p:nvPr/>
        </p:nvSpPr>
        <p:spPr>
          <a:xfrm>
            <a:off x="5016525" y="1169250"/>
            <a:ext cx="36726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We get: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For each layer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For each token in input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Probability distribution of next token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311700" y="445025"/>
            <a:ext cx="870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Visual. All token positions. Only top most likely token</a:t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0" l="0" r="0" t="3260"/>
          <a:stretch/>
        </p:blipFill>
        <p:spPr>
          <a:xfrm>
            <a:off x="512950" y="1094300"/>
            <a:ext cx="4563250" cy="37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 txBox="1"/>
          <p:nvPr/>
        </p:nvSpPr>
        <p:spPr>
          <a:xfrm>
            <a:off x="5225275" y="1173925"/>
            <a:ext cx="36726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The words in the grid are: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For each layer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For each token in input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The token with highest probability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Colour is KL divergence of that square’s distribution compared to final layer’s distribution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Macroscopic interpretability: </a:t>
            </a:r>
            <a:r>
              <a:rPr lang="fr"/>
              <a:t>logit lens</a:t>
            </a:r>
            <a:endParaRPr/>
          </a:p>
        </p:txBody>
      </p:sp>
      <p:sp>
        <p:nvSpPr>
          <p:cNvPr id="429" name="Google Shape;429;p55"/>
          <p:cNvSpPr txBox="1"/>
          <p:nvPr/>
        </p:nvSpPr>
        <p:spPr>
          <a:xfrm>
            <a:off x="735550" y="1955550"/>
            <a:ext cx="8207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</a:rPr>
              <a:t>👁️ Seeing models as </a:t>
            </a:r>
            <a:r>
              <a:rPr i="1" lang="fr" sz="2600">
                <a:solidFill>
                  <a:schemeClr val="dk1"/>
                </a:solidFill>
              </a:rPr>
              <a:t>progressive distribution shapers</a:t>
            </a:r>
            <a:endParaRPr i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</a:rPr>
              <a:t>🛠️ Elementary experiment is </a:t>
            </a:r>
            <a:r>
              <a:rPr i="1" lang="fr" sz="2600">
                <a:solidFill>
                  <a:schemeClr val="dk1"/>
                </a:solidFill>
              </a:rPr>
              <a:t>unembedding every x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</a:rPr>
              <a:t>⛳️ Results are organized in </a:t>
            </a:r>
            <a:r>
              <a:rPr i="1" lang="fr" sz="2600">
                <a:solidFill>
                  <a:schemeClr val="dk1"/>
                </a:solidFill>
              </a:rPr>
              <a:t>token predictions </a:t>
            </a:r>
            <a:r>
              <a:rPr i="1" lang="fr" sz="2600">
                <a:solidFill>
                  <a:schemeClr val="dk1"/>
                </a:solidFill>
              </a:rPr>
              <a:t>evolution</a:t>
            </a:r>
            <a:endParaRPr i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/>
        </p:nvSpPr>
        <p:spPr>
          <a:xfrm>
            <a:off x="1620900" y="1663225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</a:rPr>
              <a:t>Macroscopic interpretability: seeing models as computational graphs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7"/>
          <p:cNvPicPr preferRelativeResize="0"/>
          <p:nvPr/>
        </p:nvPicPr>
        <p:blipFill rotWithShape="1">
          <a:blip r:embed="rId3">
            <a:alphaModFix/>
          </a:blip>
          <a:srcRect b="0" l="0" r="50612" t="0"/>
          <a:stretch/>
        </p:blipFill>
        <p:spPr>
          <a:xfrm>
            <a:off x="5244744" y="1093075"/>
            <a:ext cx="1753250" cy="15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 rotWithShape="1">
          <a:blip r:embed="rId4">
            <a:alphaModFix/>
          </a:blip>
          <a:srcRect b="0" l="0" r="49466" t="0"/>
          <a:stretch/>
        </p:blipFill>
        <p:spPr>
          <a:xfrm>
            <a:off x="1658950" y="851100"/>
            <a:ext cx="2167723" cy="20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 txBox="1"/>
          <p:nvPr/>
        </p:nvSpPr>
        <p:spPr>
          <a:xfrm>
            <a:off x="1560000" y="2920800"/>
            <a:ext cx="30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Illustrative diagram of residual stream of LLM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2" name="Google Shape;442;p57"/>
          <p:cNvSpPr txBox="1"/>
          <p:nvPr/>
        </p:nvSpPr>
        <p:spPr>
          <a:xfrm>
            <a:off x="4940275" y="2920800"/>
            <a:ext cx="30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Illustrative diagram of underlying computations LLM might be doing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8"/>
          <p:cNvPicPr preferRelativeResize="0"/>
          <p:nvPr/>
        </p:nvPicPr>
        <p:blipFill rotWithShape="1">
          <a:blip r:embed="rId3">
            <a:alphaModFix/>
          </a:blip>
          <a:srcRect b="0" l="0" r="50612" t="0"/>
          <a:stretch/>
        </p:blipFill>
        <p:spPr>
          <a:xfrm>
            <a:off x="5244744" y="1093075"/>
            <a:ext cx="1753250" cy="15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 rotWithShape="1">
          <a:blip r:embed="rId4">
            <a:alphaModFix/>
          </a:blip>
          <a:srcRect b="0" l="0" r="49466" t="0"/>
          <a:stretch/>
        </p:blipFill>
        <p:spPr>
          <a:xfrm>
            <a:off x="1658950" y="851100"/>
            <a:ext cx="2167723" cy="20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/>
          <p:nvPr/>
        </p:nvSpPr>
        <p:spPr>
          <a:xfrm>
            <a:off x="1560000" y="2920800"/>
            <a:ext cx="30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Illustrative diagram of residual stream of LLM.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4940275" y="2920800"/>
            <a:ext cx="30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Illustrative diagram of underlying computations LLM might be doing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823950" y="4129800"/>
            <a:ext cx="7242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Warning: These diagrams are figurative, not literal!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/>
        </p:nvSpPr>
        <p:spPr>
          <a:xfrm>
            <a:off x="1620900" y="1663225"/>
            <a:ext cx="62250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How a computational graph looks. Induction circuit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Example: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Prompt:  ‘Dursley is mean to Harry. D’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Prediction of LLM: ‘urs’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(Dursley tokenized as ‘D’, ‘urs’, ‘ley’)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0" l="0" r="0" t="79162"/>
          <a:stretch/>
        </p:blipFill>
        <p:spPr>
          <a:xfrm>
            <a:off x="1186100" y="4153050"/>
            <a:ext cx="6771800" cy="10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 rotWithShape="1">
          <a:blip r:embed="rId3">
            <a:alphaModFix/>
          </a:blip>
          <a:srcRect b="0" l="0" r="0" t="79162"/>
          <a:stretch/>
        </p:blipFill>
        <p:spPr>
          <a:xfrm>
            <a:off x="1186100" y="4153050"/>
            <a:ext cx="6771800" cy="10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2"/>
          <p:cNvPicPr preferRelativeResize="0"/>
          <p:nvPr/>
        </p:nvPicPr>
        <p:blipFill rotWithShape="1">
          <a:blip r:embed="rId3">
            <a:alphaModFix/>
          </a:blip>
          <a:srcRect b="0" l="0" r="0" t="47274"/>
          <a:stretch/>
        </p:blipFill>
        <p:spPr>
          <a:xfrm>
            <a:off x="1186100" y="2571750"/>
            <a:ext cx="6771800" cy="2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2"/>
          <p:cNvSpPr/>
          <p:nvPr/>
        </p:nvSpPr>
        <p:spPr>
          <a:xfrm>
            <a:off x="6189150" y="3452150"/>
            <a:ext cx="1597800" cy="59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2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2"/>
          <p:cNvSpPr/>
          <p:nvPr/>
        </p:nvSpPr>
        <p:spPr>
          <a:xfrm>
            <a:off x="5065600" y="2571750"/>
            <a:ext cx="27213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243650" y="150175"/>
            <a:ext cx="6656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AI are computer programs</a:t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937125"/>
            <a:ext cx="7525500" cy="29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1243650" y="4181325"/>
            <a:ext cx="6656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accent1"/>
                </a:solidFill>
              </a:rPr>
              <a:t>Why can’t we just write tests and debug?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3"/>
          <p:cNvPicPr preferRelativeResize="0"/>
          <p:nvPr/>
        </p:nvPicPr>
        <p:blipFill rotWithShape="1">
          <a:blip r:embed="rId3">
            <a:alphaModFix/>
          </a:blip>
          <a:srcRect b="0" l="0" r="0" t="47274"/>
          <a:stretch/>
        </p:blipFill>
        <p:spPr>
          <a:xfrm>
            <a:off x="1186100" y="2571750"/>
            <a:ext cx="6771800" cy="2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/>
          <p:nvPr/>
        </p:nvSpPr>
        <p:spPr>
          <a:xfrm>
            <a:off x="6189150" y="3452150"/>
            <a:ext cx="1597800" cy="59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3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3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4"/>
          <p:cNvPicPr preferRelativeResize="0"/>
          <p:nvPr/>
        </p:nvPicPr>
        <p:blipFill rotWithShape="1">
          <a:blip r:embed="rId3">
            <a:alphaModFix/>
          </a:blip>
          <a:srcRect b="0" l="0" r="0" t="47274"/>
          <a:stretch/>
        </p:blipFill>
        <p:spPr>
          <a:xfrm>
            <a:off x="1186100" y="2571750"/>
            <a:ext cx="6771800" cy="2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/>
          <p:nvPr/>
        </p:nvSpPr>
        <p:spPr>
          <a:xfrm>
            <a:off x="5065600" y="2571750"/>
            <a:ext cx="27213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64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5"/>
          <p:cNvPicPr preferRelativeResize="0"/>
          <p:nvPr/>
        </p:nvPicPr>
        <p:blipFill rotWithShape="1">
          <a:blip r:embed="rId3">
            <a:alphaModFix/>
          </a:blip>
          <a:srcRect b="0" l="0" r="0" t="47274"/>
          <a:stretch/>
        </p:blipFill>
        <p:spPr>
          <a:xfrm>
            <a:off x="1186100" y="2571750"/>
            <a:ext cx="6771800" cy="26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/>
          <p:nvPr/>
        </p:nvSpPr>
        <p:spPr>
          <a:xfrm>
            <a:off x="6189150" y="3452150"/>
            <a:ext cx="1597800" cy="59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5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5"/>
          <p:cNvSpPr/>
          <p:nvPr/>
        </p:nvSpPr>
        <p:spPr>
          <a:xfrm>
            <a:off x="5065600" y="2571750"/>
            <a:ext cx="27213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5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66"/>
          <p:cNvPicPr preferRelativeResize="0"/>
          <p:nvPr/>
        </p:nvPicPr>
        <p:blipFill rotWithShape="1">
          <a:blip r:embed="rId3">
            <a:alphaModFix/>
          </a:blip>
          <a:srcRect b="0" l="0" r="0" t="29273"/>
          <a:stretch/>
        </p:blipFill>
        <p:spPr>
          <a:xfrm>
            <a:off x="1186100" y="1679225"/>
            <a:ext cx="6771800" cy="350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6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6"/>
          <p:cNvSpPr/>
          <p:nvPr/>
        </p:nvSpPr>
        <p:spPr>
          <a:xfrm>
            <a:off x="6003625" y="2571750"/>
            <a:ext cx="17832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6"/>
          <p:cNvSpPr/>
          <p:nvPr/>
        </p:nvSpPr>
        <p:spPr>
          <a:xfrm>
            <a:off x="4383100" y="3245975"/>
            <a:ext cx="1527900" cy="63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6"/>
          <p:cNvSpPr/>
          <p:nvPr/>
        </p:nvSpPr>
        <p:spPr>
          <a:xfrm>
            <a:off x="3571025" y="1679225"/>
            <a:ext cx="2463600" cy="443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66"/>
          <p:cNvPicPr preferRelativeResize="0"/>
          <p:nvPr/>
        </p:nvPicPr>
        <p:blipFill rotWithShape="1">
          <a:blip r:embed="rId3">
            <a:alphaModFix/>
          </a:blip>
          <a:srcRect b="83614" l="0" r="0" t="0"/>
          <a:stretch/>
        </p:blipFill>
        <p:spPr>
          <a:xfrm>
            <a:off x="1192350" y="227622"/>
            <a:ext cx="6771800" cy="8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100" y="227500"/>
            <a:ext cx="6771800" cy="4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/>
          <p:nvPr/>
        </p:nvSpPr>
        <p:spPr>
          <a:xfrm>
            <a:off x="6003625" y="2571750"/>
            <a:ext cx="17832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7"/>
          <p:cNvSpPr/>
          <p:nvPr/>
        </p:nvSpPr>
        <p:spPr>
          <a:xfrm>
            <a:off x="4383100" y="3245975"/>
            <a:ext cx="1527900" cy="63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/>
          <p:nvPr/>
        </p:nvSpPr>
        <p:spPr>
          <a:xfrm>
            <a:off x="4648200" y="1102000"/>
            <a:ext cx="2740800" cy="636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6100" y="227500"/>
            <a:ext cx="6771800" cy="49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8"/>
          <p:cNvSpPr/>
          <p:nvPr/>
        </p:nvSpPr>
        <p:spPr>
          <a:xfrm>
            <a:off x="1354850" y="2633600"/>
            <a:ext cx="2339700" cy="81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8"/>
          <p:cNvSpPr/>
          <p:nvPr/>
        </p:nvSpPr>
        <p:spPr>
          <a:xfrm>
            <a:off x="6003625" y="2571750"/>
            <a:ext cx="1783200" cy="147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8"/>
          <p:cNvSpPr/>
          <p:nvPr/>
        </p:nvSpPr>
        <p:spPr>
          <a:xfrm>
            <a:off x="4383100" y="3245975"/>
            <a:ext cx="1527900" cy="63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290513"/>
            <a:ext cx="3257550" cy="4562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/>
        </p:nvSpPr>
        <p:spPr>
          <a:xfrm>
            <a:off x="1620900" y="1663225"/>
            <a:ext cx="62250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How to find circuits?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1 - Stare at attention patterns…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2 - Activation patching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3 - Ablation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4 - Logit attribution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Causal intervention: take activations from one input into residual stream of another input</a:t>
            </a:r>
            <a:endParaRPr/>
          </a:p>
        </p:txBody>
      </p:sp>
      <p:pic>
        <p:nvPicPr>
          <p:cNvPr id="543" name="Google Shape;5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24" y="1756776"/>
            <a:ext cx="4289751" cy="2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Causal intervention: take activations from one input into residual stream of another input</a:t>
            </a:r>
            <a:endParaRPr/>
          </a:p>
        </p:txBody>
      </p:sp>
      <p:pic>
        <p:nvPicPr>
          <p:cNvPr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24" y="1756776"/>
            <a:ext cx="4289751" cy="20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 txBox="1"/>
          <p:nvPr/>
        </p:nvSpPr>
        <p:spPr>
          <a:xfrm>
            <a:off x="590325" y="4068475"/>
            <a:ext cx="79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Called ‘</a:t>
            </a:r>
            <a:r>
              <a:rPr b="1" lang="fr">
                <a:solidFill>
                  <a:schemeClr val="dk2"/>
                </a:solidFill>
              </a:rPr>
              <a:t>activation patching</a:t>
            </a:r>
            <a:r>
              <a:rPr lang="fr">
                <a:solidFill>
                  <a:schemeClr val="dk2"/>
                </a:solidFill>
              </a:rPr>
              <a:t>’.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Also known as causal tracing, interchange intervention, causal mediation analysis or representation denoising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73000" y="1494475"/>
            <a:ext cx="85980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Because we don’t </a:t>
            </a:r>
            <a:r>
              <a:rPr i="1" lang="fr" sz="3400">
                <a:solidFill>
                  <a:schemeClr val="accent1"/>
                </a:solidFill>
              </a:rPr>
              <a:t>build</a:t>
            </a:r>
            <a:r>
              <a:rPr lang="fr" sz="3400">
                <a:solidFill>
                  <a:schemeClr val="accent1"/>
                </a:solidFill>
              </a:rPr>
              <a:t> AI</a:t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chemeClr val="accent1"/>
                </a:solidFill>
              </a:rPr>
              <a:t>We </a:t>
            </a:r>
            <a:r>
              <a:rPr i="1" lang="fr" sz="3400">
                <a:solidFill>
                  <a:schemeClr val="accent1"/>
                </a:solidFill>
              </a:rPr>
              <a:t>train </a:t>
            </a:r>
            <a:r>
              <a:rPr lang="fr" sz="3400">
                <a:solidFill>
                  <a:schemeClr val="accent1"/>
                </a:solidFill>
              </a:rPr>
              <a:t>them</a:t>
            </a:r>
            <a:endParaRPr sz="3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3"/>
          <p:cNvSpPr txBox="1"/>
          <p:nvPr>
            <p:ph type="title"/>
          </p:nvPr>
        </p:nvSpPr>
        <p:spPr>
          <a:xfrm>
            <a:off x="311700" y="445025"/>
            <a:ext cx="8520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(Maybe) c</a:t>
            </a:r>
            <a:r>
              <a:rPr lang="fr"/>
              <a:t>orresponds to changing underlying computational graph</a:t>
            </a:r>
            <a:endParaRPr/>
          </a:p>
        </p:txBody>
      </p:sp>
      <p:pic>
        <p:nvPicPr>
          <p:cNvPr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788" y="2119475"/>
            <a:ext cx="3549975" cy="15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74" y="1878551"/>
            <a:ext cx="4289751" cy="2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fr"/>
              <a:t>Ablating (taking out the connection)</a:t>
            </a:r>
            <a:endParaRPr/>
          </a:p>
        </p:txBody>
      </p:sp>
      <p:pic>
        <p:nvPicPr>
          <p:cNvPr id="563" name="Google Shape;56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31" y="1565861"/>
            <a:ext cx="8151020" cy="274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 rotWithShape="1">
          <a:blip r:embed="rId3">
            <a:alphaModFix/>
          </a:blip>
          <a:srcRect b="16394" l="33831" r="34179" t="0"/>
          <a:stretch/>
        </p:blipFill>
        <p:spPr>
          <a:xfrm>
            <a:off x="3121819" y="1565860"/>
            <a:ext cx="2607468" cy="229890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4"/>
          <p:cNvSpPr txBox="1"/>
          <p:nvPr/>
        </p:nvSpPr>
        <p:spPr>
          <a:xfrm>
            <a:off x="5436394" y="4430152"/>
            <a:ext cx="370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“Towards Automated Circuit Discovery for Mechanistic Interpretability” Conmy et al. 2023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fr"/>
              <a:t>Logit attribution</a:t>
            </a:r>
            <a:endParaRPr/>
          </a:p>
        </p:txBody>
      </p:sp>
      <p:pic>
        <p:nvPicPr>
          <p:cNvPr id="571" name="Google Shape;571;p75"/>
          <p:cNvPicPr preferRelativeResize="0"/>
          <p:nvPr/>
        </p:nvPicPr>
        <p:blipFill rotWithShape="1">
          <a:blip r:embed="rId3">
            <a:alphaModFix/>
          </a:blip>
          <a:srcRect b="0" l="0" r="68558" t="2095"/>
          <a:stretch/>
        </p:blipFill>
        <p:spPr>
          <a:xfrm>
            <a:off x="4779169" y="1110540"/>
            <a:ext cx="2886073" cy="358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5"/>
          <p:cNvPicPr preferRelativeResize="0"/>
          <p:nvPr/>
        </p:nvPicPr>
        <p:blipFill rotWithShape="1">
          <a:blip r:embed="rId3">
            <a:alphaModFix/>
          </a:blip>
          <a:srcRect b="70771" l="15487" r="68557" t="2099"/>
          <a:stretch/>
        </p:blipFill>
        <p:spPr>
          <a:xfrm>
            <a:off x="3571875" y="1910189"/>
            <a:ext cx="1464470" cy="994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5"/>
          <p:cNvCxnSpPr/>
          <p:nvPr/>
        </p:nvCxnSpPr>
        <p:spPr>
          <a:xfrm rot="10800000">
            <a:off x="4179356" y="2904506"/>
            <a:ext cx="1299900" cy="23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4" name="Google Shape;574;p75"/>
          <p:cNvSpPr txBox="1"/>
          <p:nvPr>
            <p:ph idx="1" type="body"/>
          </p:nvPr>
        </p:nvSpPr>
        <p:spPr>
          <a:xfrm>
            <a:off x="628650" y="1369219"/>
            <a:ext cx="294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Take the output of a single head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Pass it through the rest of the transformer, in isolation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Similar to Logit Lens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Macroscopic interpretability: seeing models as computational/causal graphs</a:t>
            </a:r>
            <a:endParaRPr/>
          </a:p>
        </p:txBody>
      </p:sp>
      <p:sp>
        <p:nvSpPr>
          <p:cNvPr id="580" name="Google Shape;580;p76"/>
          <p:cNvSpPr txBox="1"/>
          <p:nvPr/>
        </p:nvSpPr>
        <p:spPr>
          <a:xfrm>
            <a:off x="973350" y="1650750"/>
            <a:ext cx="79698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1"/>
                </a:solidFill>
              </a:rPr>
              <a:t>👁️ Seeing models as </a:t>
            </a:r>
            <a:r>
              <a:rPr i="1" lang="fr" sz="2900">
                <a:solidFill>
                  <a:schemeClr val="dk1"/>
                </a:solidFill>
              </a:rPr>
              <a:t>causal graphs</a:t>
            </a:r>
            <a:endParaRPr i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1"/>
                </a:solidFill>
              </a:rPr>
              <a:t>🛠️ Experiments </a:t>
            </a:r>
            <a:r>
              <a:rPr i="1" lang="fr" sz="2900">
                <a:solidFill>
                  <a:schemeClr val="dk1"/>
                </a:solidFill>
              </a:rPr>
              <a:t>visualize attentions</a:t>
            </a:r>
            <a:r>
              <a:rPr lang="fr" sz="2900">
                <a:solidFill>
                  <a:schemeClr val="dk1"/>
                </a:solidFill>
              </a:rPr>
              <a:t>, </a:t>
            </a:r>
            <a:r>
              <a:rPr i="1" lang="fr" sz="2900">
                <a:solidFill>
                  <a:schemeClr val="dk1"/>
                </a:solidFill>
              </a:rPr>
              <a:t>patching, ablation, logit attribution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900">
                <a:solidFill>
                  <a:schemeClr val="dk1"/>
                </a:solidFill>
              </a:rPr>
              <a:t>⛳️ Results are organized in </a:t>
            </a:r>
            <a:r>
              <a:rPr i="1" lang="fr" sz="2900">
                <a:solidFill>
                  <a:schemeClr val="dk1"/>
                </a:solidFill>
              </a:rPr>
              <a:t>circuits</a:t>
            </a:r>
            <a:endParaRPr i="1"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2084700" y="1342500"/>
            <a:ext cx="497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Activation steering. Adding a constant vector into LLM to change behaviour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8"/>
          <p:cNvSpPr txBox="1"/>
          <p:nvPr>
            <p:ph type="title"/>
          </p:nvPr>
        </p:nvSpPr>
        <p:spPr>
          <a:xfrm>
            <a:off x="292450" y="396900"/>
            <a:ext cx="80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Steer by adding a ‘Hate-to-love’ vector</a:t>
            </a:r>
            <a:endParaRPr/>
          </a:p>
        </p:txBody>
      </p:sp>
      <p:sp>
        <p:nvSpPr>
          <p:cNvPr id="591" name="Google Shape;591;p78"/>
          <p:cNvSpPr txBox="1"/>
          <p:nvPr/>
        </p:nvSpPr>
        <p:spPr>
          <a:xfrm>
            <a:off x="3525700" y="4643925"/>
            <a:ext cx="27228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350">
                <a:solidFill>
                  <a:schemeClr val="dk1"/>
                </a:solidFill>
                <a:highlight>
                  <a:srgbClr val="FFFFFF"/>
                </a:highlight>
                <a:latin typeface="Book Antiqua"/>
                <a:ea typeface="Book Antiqua"/>
                <a:cs typeface="Book Antiqua"/>
                <a:sym typeface="Book Antiqua"/>
              </a:rPr>
              <a:t>Steering vector</a:t>
            </a:r>
            <a:r>
              <a:rPr i="1" lang="fr" sz="1350">
                <a:solidFill>
                  <a:schemeClr val="dk1"/>
                </a:solidFill>
                <a:highlight>
                  <a:srgbClr val="FFFFFF"/>
                </a:highlight>
                <a:latin typeface="Book Antiqua"/>
                <a:ea typeface="Book Antiqua"/>
                <a:cs typeface="Book Antiqua"/>
                <a:sym typeface="Book Antiqua"/>
              </a:rPr>
              <a:t>:</a:t>
            </a:r>
            <a:r>
              <a:rPr lang="fr" sz="1350">
                <a:solidFill>
                  <a:schemeClr val="dk1"/>
                </a:solidFill>
                <a:highlight>
                  <a:srgbClr val="FFFFFF"/>
                </a:highlight>
                <a:latin typeface="Book Antiqua"/>
                <a:ea typeface="Book Antiqua"/>
                <a:cs typeface="Book Antiqua"/>
                <a:sym typeface="Book Antiqua"/>
              </a:rPr>
              <a:t> "Love" - "Hate"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2" name="Google Shape;5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900" y="1370625"/>
            <a:ext cx="6378050" cy="3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Activation engineering: semantic arithmetic on model state</a:t>
            </a:r>
            <a:endParaRPr/>
          </a:p>
        </p:txBody>
      </p:sp>
      <p:sp>
        <p:nvSpPr>
          <p:cNvPr id="598" name="Google Shape;598;p79"/>
          <p:cNvSpPr txBox="1"/>
          <p:nvPr/>
        </p:nvSpPr>
        <p:spPr>
          <a:xfrm>
            <a:off x="430750" y="1955550"/>
            <a:ext cx="84273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👁️ Seeing models as </a:t>
            </a:r>
            <a:r>
              <a:rPr i="1" lang="fr" sz="2300">
                <a:solidFill>
                  <a:schemeClr val="dk1"/>
                </a:solidFill>
              </a:rPr>
              <a:t>semantic processors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🛠️ Elementary experiment is </a:t>
            </a:r>
            <a:r>
              <a:rPr i="1" lang="fr" sz="2300">
                <a:solidFill>
                  <a:schemeClr val="dk1"/>
                </a:solidFill>
              </a:rPr>
              <a:t>vector steering, adding vectors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⛳️ Results are organized in </a:t>
            </a:r>
            <a:r>
              <a:rPr i="1" lang="fr" sz="2300">
                <a:solidFill>
                  <a:schemeClr val="dk1"/>
                </a:solidFill>
              </a:rPr>
              <a:t>steered VS unsteered comparisons</a:t>
            </a:r>
            <a:endParaRPr i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/>
        </p:nvSpPr>
        <p:spPr>
          <a:xfrm>
            <a:off x="1620900" y="1663225"/>
            <a:ext cx="6403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</a:rPr>
              <a:t>Microscopic interpretability: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</a:rPr>
              <a:t>SAEs. Identifying human interpretable ‘features’ as directions in d_model space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604" name="Google Shape;604;p80"/>
          <p:cNvSpPr txBox="1"/>
          <p:nvPr/>
        </p:nvSpPr>
        <p:spPr>
          <a:xfrm>
            <a:off x="530325" y="4338600"/>
            <a:ext cx="84420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See </a:t>
            </a:r>
            <a:r>
              <a:rPr lang="fr" sz="1800" u="sng">
                <a:solidFill>
                  <a:schemeClr val="hlink"/>
                </a:solidFill>
                <a:hlinkClick r:id="rId3"/>
              </a:rPr>
              <a:t>https://www.astralcodexten.com/p/god-help-us-lets-try-to-understand</a:t>
            </a:r>
            <a:r>
              <a:rPr lang="fr" sz="1800">
                <a:solidFill>
                  <a:schemeClr val="dk2"/>
                </a:solidFill>
              </a:rPr>
              <a:t> for explanation by non-technical person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E</a:t>
            </a:r>
            <a:r>
              <a:rPr lang="fr"/>
              <a:t>arly hypothesis. Nodes correspond to interpretable features</a:t>
            </a:r>
            <a:endParaRPr/>
          </a:p>
        </p:txBody>
      </p:sp>
      <p:sp>
        <p:nvSpPr>
          <p:cNvPr id="610" name="Google Shape;610;p81"/>
          <p:cNvSpPr txBox="1"/>
          <p:nvPr/>
        </p:nvSpPr>
        <p:spPr>
          <a:xfrm>
            <a:off x="4631350" y="1916475"/>
            <a:ext cx="4428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Activation</a:t>
            </a:r>
            <a:r>
              <a:rPr lang="fr" sz="1800">
                <a:solidFill>
                  <a:schemeClr val="dk2"/>
                </a:solidFill>
              </a:rPr>
              <a:t> at single node is large for particular inputs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See </a:t>
            </a:r>
            <a:r>
              <a:rPr lang="fr" sz="1800" u="sng">
                <a:solidFill>
                  <a:schemeClr val="hlink"/>
                </a:solidFill>
                <a:hlinkClick r:id="rId3"/>
              </a:rPr>
              <a:t>https://distill.pub/2021/multimodal-neurons/</a:t>
            </a:r>
            <a:r>
              <a:rPr lang="fr" sz="1800">
                <a:solidFill>
                  <a:schemeClr val="dk2"/>
                </a:solidFill>
              </a:rPr>
              <a:t> for *very* striking examples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However, ‘polysemanticity’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1" name="Google Shape;611;p81"/>
          <p:cNvPicPr preferRelativeResize="0"/>
          <p:nvPr/>
        </p:nvPicPr>
        <p:blipFill rotWithShape="1">
          <a:blip r:embed="rId4">
            <a:alphaModFix/>
          </a:blip>
          <a:srcRect b="0" l="0" r="46709" t="72292"/>
          <a:stretch/>
        </p:blipFill>
        <p:spPr>
          <a:xfrm rot="10800000">
            <a:off x="504651" y="2310925"/>
            <a:ext cx="3790724" cy="8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N</a:t>
            </a:r>
            <a:r>
              <a:rPr lang="fr"/>
              <a:t>ew </a:t>
            </a:r>
            <a:r>
              <a:rPr lang="fr"/>
              <a:t>hypothesis. *directions* correspond to features</a:t>
            </a:r>
            <a:endParaRPr/>
          </a:p>
        </p:txBody>
      </p:sp>
      <p:sp>
        <p:nvSpPr>
          <p:cNvPr id="617" name="Google Shape;617;p82"/>
          <p:cNvSpPr txBox="1"/>
          <p:nvPr/>
        </p:nvSpPr>
        <p:spPr>
          <a:xfrm>
            <a:off x="4012875" y="1483550"/>
            <a:ext cx="4428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Ideally directions are at right angles. Otherwise get interference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But this is equivalent to just using nodes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Instead have directions that are almost right angles. Interference small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Can fit *a lot* more features this way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8" name="Google Shape;6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375" y="1693875"/>
            <a:ext cx="22955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30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Humans </a:t>
            </a:r>
            <a:r>
              <a:rPr lang="fr"/>
              <a:t>build an</a:t>
            </a:r>
            <a:r>
              <a:rPr lang="fr"/>
              <a:t> artificial forest made of books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3">
            <a:alphaModFix/>
          </a:blip>
          <a:srcRect b="21300" l="0" r="0" t="5045"/>
          <a:stretch/>
        </p:blipFill>
        <p:spPr>
          <a:xfrm>
            <a:off x="1906325" y="904600"/>
            <a:ext cx="5331351" cy="39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Intuition. Compressing larger network inside your neural network</a:t>
            </a:r>
            <a:endParaRPr/>
          </a:p>
        </p:txBody>
      </p:sp>
      <p:pic>
        <p:nvPicPr>
          <p:cNvPr id="624" name="Google Shape;624;p83"/>
          <p:cNvPicPr preferRelativeResize="0"/>
          <p:nvPr/>
        </p:nvPicPr>
        <p:blipFill rotWithShape="1">
          <a:blip r:embed="rId3">
            <a:alphaModFix/>
          </a:blip>
          <a:srcRect b="0" l="0" r="46709" t="0"/>
          <a:stretch/>
        </p:blipFill>
        <p:spPr>
          <a:xfrm rot="10800000">
            <a:off x="504649" y="1610025"/>
            <a:ext cx="3790724" cy="31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3"/>
          <p:cNvSpPr txBox="1"/>
          <p:nvPr/>
        </p:nvSpPr>
        <p:spPr>
          <a:xfrm>
            <a:off x="4997725" y="1921875"/>
            <a:ext cx="28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Directions in this neural network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6" name="Google Shape;626;p83"/>
          <p:cNvSpPr txBox="1"/>
          <p:nvPr/>
        </p:nvSpPr>
        <p:spPr>
          <a:xfrm>
            <a:off x="4997725" y="3377425"/>
            <a:ext cx="28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Correspond to nodes in some larger network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Goal: decompress by finding these directions.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Tool: sparse autoencoders. SAEs</a:t>
            </a:r>
            <a:endParaRPr/>
          </a:p>
        </p:txBody>
      </p:sp>
      <p:pic>
        <p:nvPicPr>
          <p:cNvPr id="632" name="Google Shape;6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575"/>
            <a:ext cx="4556700" cy="34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900" y="1612450"/>
            <a:ext cx="3141700" cy="11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592" y="2829200"/>
            <a:ext cx="3829708" cy="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4"/>
          <p:cNvSpPr txBox="1"/>
          <p:nvPr/>
        </p:nvSpPr>
        <p:spPr>
          <a:xfrm>
            <a:off x="5051000" y="4068975"/>
            <a:ext cx="37329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Minimize the number of</a:t>
            </a:r>
            <a:r>
              <a:rPr lang="fr" sz="1800">
                <a:solidFill>
                  <a:schemeClr val="dk2"/>
                </a:solidFill>
              </a:rPr>
              <a:t> f</a:t>
            </a:r>
            <a:r>
              <a:rPr lang="fr">
                <a:solidFill>
                  <a:schemeClr val="dk2"/>
                </a:solidFill>
              </a:rPr>
              <a:t>i</a:t>
            </a:r>
            <a:r>
              <a:rPr lang="fr" sz="1800">
                <a:solidFill>
                  <a:schemeClr val="dk2"/>
                </a:solidFill>
              </a:rPr>
              <a:t> &gt; 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Maximize reconstruction accuracy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SAE find interpretable directions</a:t>
            </a:r>
            <a:endParaRPr/>
          </a:p>
        </p:txBody>
      </p:sp>
      <p:pic>
        <p:nvPicPr>
          <p:cNvPr id="641" name="Google Shape;64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1263500"/>
            <a:ext cx="8299900" cy="37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Combine with activation steering to get Golden Gate Claude</a:t>
            </a:r>
            <a:endParaRPr/>
          </a:p>
        </p:txBody>
      </p:sp>
      <p:pic>
        <p:nvPicPr>
          <p:cNvPr id="647" name="Google Shape;647;p86"/>
          <p:cNvPicPr preferRelativeResize="0"/>
          <p:nvPr/>
        </p:nvPicPr>
        <p:blipFill rotWithShape="1">
          <a:blip r:embed="rId3">
            <a:alphaModFix/>
          </a:blip>
          <a:srcRect b="58891" l="0" r="0" t="2800"/>
          <a:stretch/>
        </p:blipFill>
        <p:spPr>
          <a:xfrm>
            <a:off x="786696" y="1549225"/>
            <a:ext cx="7570626" cy="1917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6"/>
          <p:cNvSpPr txBox="1"/>
          <p:nvPr/>
        </p:nvSpPr>
        <p:spPr>
          <a:xfrm>
            <a:off x="1703350" y="3549525"/>
            <a:ext cx="62250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Golden Gate Claude being asked to write program to calculate area of a triangle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Microscopic interp</a:t>
            </a:r>
            <a:r>
              <a:rPr lang="fr"/>
              <a:t>: models are computing features</a:t>
            </a:r>
            <a:endParaRPr/>
          </a:p>
        </p:txBody>
      </p:sp>
      <p:sp>
        <p:nvSpPr>
          <p:cNvPr id="654" name="Google Shape;654;p87"/>
          <p:cNvSpPr txBox="1"/>
          <p:nvPr/>
        </p:nvSpPr>
        <p:spPr>
          <a:xfrm>
            <a:off x="659350" y="1955550"/>
            <a:ext cx="82077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👁️ Seeing models as </a:t>
            </a:r>
            <a:r>
              <a:rPr i="1" lang="fr" sz="2300">
                <a:solidFill>
                  <a:schemeClr val="dk1"/>
                </a:solidFill>
              </a:rPr>
              <a:t>compressed, linear features processors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🛠️ Elementary experiment is </a:t>
            </a:r>
            <a:r>
              <a:rPr i="1" lang="fr" sz="2300">
                <a:solidFill>
                  <a:schemeClr val="dk1"/>
                </a:solidFill>
              </a:rPr>
              <a:t>unsupervised linear projection (SAE)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⛳️ Results are organized in </a:t>
            </a:r>
            <a:r>
              <a:rPr i="1" lang="fr" sz="2300">
                <a:solidFill>
                  <a:schemeClr val="dk1"/>
                </a:solidFill>
              </a:rPr>
              <a:t>feature dictionaries</a:t>
            </a:r>
            <a:endParaRPr i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Developmental interpretability: </a:t>
            </a:r>
            <a:r>
              <a:rPr lang="fr"/>
              <a:t>understanding the influence of the loss landscape </a:t>
            </a:r>
            <a:endParaRPr/>
          </a:p>
        </p:txBody>
      </p:sp>
      <p:pic>
        <p:nvPicPr>
          <p:cNvPr id="660" name="Google Shape;6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74" y="1462450"/>
            <a:ext cx="5866399" cy="34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8"/>
          <p:cNvSpPr txBox="1"/>
          <p:nvPr/>
        </p:nvSpPr>
        <p:spPr>
          <a:xfrm>
            <a:off x="6652575" y="1673275"/>
            <a:ext cx="1366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Neural network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2" name="Google Shape;662;p88"/>
          <p:cNvSpPr txBox="1"/>
          <p:nvPr/>
        </p:nvSpPr>
        <p:spPr>
          <a:xfrm>
            <a:off x="7286050" y="3319275"/>
            <a:ext cx="1366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Loss landscape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Developmental interpretability: decomposing learning into elementary phase transitions</a:t>
            </a:r>
            <a:endParaRPr/>
          </a:p>
        </p:txBody>
      </p:sp>
      <p:pic>
        <p:nvPicPr>
          <p:cNvPr id="668" name="Google Shape;66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1950"/>
            <a:ext cx="8839198" cy="239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Developmental interp</a:t>
            </a:r>
            <a:r>
              <a:rPr lang="fr"/>
              <a:t>: studying models </a:t>
            </a:r>
            <a:r>
              <a:rPr lang="fr"/>
              <a:t>across</a:t>
            </a:r>
            <a:r>
              <a:rPr lang="fr"/>
              <a:t> training</a:t>
            </a:r>
            <a:endParaRPr/>
          </a:p>
        </p:txBody>
      </p:sp>
      <p:sp>
        <p:nvSpPr>
          <p:cNvPr id="674" name="Google Shape;674;p90"/>
          <p:cNvSpPr txBox="1"/>
          <p:nvPr/>
        </p:nvSpPr>
        <p:spPr>
          <a:xfrm>
            <a:off x="430750" y="1726950"/>
            <a:ext cx="84273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👁️ Seeing models as </a:t>
            </a:r>
            <a:r>
              <a:rPr i="1" lang="fr" sz="2300">
                <a:solidFill>
                  <a:schemeClr val="dk1"/>
                </a:solidFill>
              </a:rPr>
              <a:t>the results of a succession of phase transitions</a:t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🛠️ Elementary experiment is </a:t>
            </a:r>
            <a:r>
              <a:rPr i="1" lang="fr" sz="2300">
                <a:solidFill>
                  <a:schemeClr val="dk1"/>
                </a:solidFill>
              </a:rPr>
              <a:t>computing SLT observables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⛳️ Results are organized in </a:t>
            </a:r>
            <a:r>
              <a:rPr i="1" lang="fr" sz="2300">
                <a:solidFill>
                  <a:schemeClr val="dk1"/>
                </a:solidFill>
              </a:rPr>
              <a:t>developmental phases</a:t>
            </a:r>
            <a:endParaRPr i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1"/>
          <p:cNvSpPr txBox="1"/>
          <p:nvPr/>
        </p:nvSpPr>
        <p:spPr>
          <a:xfrm>
            <a:off x="1620900" y="1509300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What are CURRENT applications of interp?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00" y="1090080"/>
            <a:ext cx="2271601" cy="250922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</a:t>
            </a:r>
            <a:r>
              <a:rPr lang="fr" sz="1900" strike="sngStrike"/>
              <a:t>could</a:t>
            </a:r>
            <a:r>
              <a:rPr lang="fr" sz="1900"/>
              <a:t> are the application of interpretability?</a:t>
            </a:r>
            <a:endParaRPr/>
          </a:p>
        </p:txBody>
      </p:sp>
      <p:pic>
        <p:nvPicPr>
          <p:cNvPr id="686" name="Google Shape;68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2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688" name="Google Shape;688;p92"/>
          <p:cNvSpPr txBox="1"/>
          <p:nvPr/>
        </p:nvSpPr>
        <p:spPr>
          <a:xfrm>
            <a:off x="3765275" y="34198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689" name="Google Shape;689;p92"/>
          <p:cNvGrpSpPr/>
          <p:nvPr/>
        </p:nvGrpSpPr>
        <p:grpSpPr>
          <a:xfrm>
            <a:off x="6484500" y="1290852"/>
            <a:ext cx="2271600" cy="2107662"/>
            <a:chOff x="6560700" y="1451377"/>
            <a:chExt cx="2271600" cy="2107662"/>
          </a:xfrm>
        </p:grpSpPr>
        <p:pic>
          <p:nvPicPr>
            <p:cNvPr id="690" name="Google Shape;690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0700" y="1451377"/>
              <a:ext cx="2271600" cy="2107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1" name="Google Shape;691;p92"/>
            <p:cNvCxnSpPr/>
            <p:nvPr/>
          </p:nvCxnSpPr>
          <p:spPr>
            <a:xfrm>
              <a:off x="7689800" y="2564325"/>
              <a:ext cx="0" cy="842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92"/>
            <p:cNvCxnSpPr/>
            <p:nvPr/>
          </p:nvCxnSpPr>
          <p:spPr>
            <a:xfrm>
              <a:off x="7593650" y="257175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92"/>
            <p:cNvCxnSpPr/>
            <p:nvPr/>
          </p:nvCxnSpPr>
          <p:spPr>
            <a:xfrm>
              <a:off x="7600350" y="339690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4" name="Google Shape;694;p92"/>
          <p:cNvSpPr txBox="1"/>
          <p:nvPr/>
        </p:nvSpPr>
        <p:spPr>
          <a:xfrm>
            <a:off x="6545800" y="3396900"/>
            <a:ext cx="234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Evaluating abilities </a:t>
            </a:r>
            <a:r>
              <a:rPr b="1" i="1" lang="fr" sz="1800">
                <a:solidFill>
                  <a:schemeClr val="dk2"/>
                </a:solidFill>
              </a:rPr>
              <a:t>from the inside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3622675" y="4232525"/>
            <a:ext cx="2129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Steering vectors / feature clamping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6" name="Google Shape;696;p92"/>
          <p:cNvSpPr txBox="1"/>
          <p:nvPr/>
        </p:nvSpPr>
        <p:spPr>
          <a:xfrm>
            <a:off x="6560700" y="4327200"/>
            <a:ext cx="22716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No better than evals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7" name="Google Shape;697;p92"/>
          <p:cNvSpPr txBox="1"/>
          <p:nvPr/>
        </p:nvSpPr>
        <p:spPr>
          <a:xfrm>
            <a:off x="387900" y="3992700"/>
            <a:ext cx="3234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No better than simple baselines (e.g. </a:t>
            </a:r>
            <a:r>
              <a:rPr lang="fr" sz="1800">
                <a:solidFill>
                  <a:schemeClr val="dk2"/>
                </a:solidFill>
              </a:rPr>
              <a:t>probing</a:t>
            </a:r>
            <a:r>
              <a:rPr lang="fr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Very far from formal proofs.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30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seeded the forests with ‘organic’ molecules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0" y="87817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400" y="1090080"/>
            <a:ext cx="2271601" cy="2509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What </a:t>
            </a:r>
            <a:r>
              <a:rPr lang="fr" sz="1900" strike="sngStrike"/>
              <a:t>could</a:t>
            </a:r>
            <a:r>
              <a:rPr lang="fr" sz="1900"/>
              <a:t> are the application of interpretability?</a:t>
            </a:r>
            <a:endParaRPr/>
          </a:p>
        </p:txBody>
      </p:sp>
      <p:pic>
        <p:nvPicPr>
          <p:cNvPr id="704" name="Google Shape;70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1788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3"/>
          <p:cNvSpPr txBox="1"/>
          <p:nvPr/>
        </p:nvSpPr>
        <p:spPr>
          <a:xfrm>
            <a:off x="740725" y="34731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06" name="Google Shape;706;p93"/>
          <p:cNvSpPr txBox="1"/>
          <p:nvPr/>
        </p:nvSpPr>
        <p:spPr>
          <a:xfrm>
            <a:off x="3765275" y="34198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707" name="Google Shape;707;p93"/>
          <p:cNvGrpSpPr/>
          <p:nvPr/>
        </p:nvGrpSpPr>
        <p:grpSpPr>
          <a:xfrm>
            <a:off x="6484500" y="1290852"/>
            <a:ext cx="2271600" cy="2107662"/>
            <a:chOff x="6560700" y="1451377"/>
            <a:chExt cx="2271600" cy="2107662"/>
          </a:xfrm>
        </p:grpSpPr>
        <p:pic>
          <p:nvPicPr>
            <p:cNvPr id="708" name="Google Shape;708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0700" y="1451377"/>
              <a:ext cx="2271600" cy="2107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9" name="Google Shape;709;p93"/>
            <p:cNvCxnSpPr/>
            <p:nvPr/>
          </p:nvCxnSpPr>
          <p:spPr>
            <a:xfrm>
              <a:off x="7689800" y="2564325"/>
              <a:ext cx="0" cy="842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93"/>
            <p:cNvCxnSpPr/>
            <p:nvPr/>
          </p:nvCxnSpPr>
          <p:spPr>
            <a:xfrm>
              <a:off x="7593650" y="257175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93"/>
            <p:cNvCxnSpPr/>
            <p:nvPr/>
          </p:nvCxnSpPr>
          <p:spPr>
            <a:xfrm>
              <a:off x="7600350" y="339690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2" name="Google Shape;712;p93"/>
          <p:cNvSpPr txBox="1"/>
          <p:nvPr/>
        </p:nvSpPr>
        <p:spPr>
          <a:xfrm>
            <a:off x="6545800" y="3396900"/>
            <a:ext cx="234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Evaluating abilities </a:t>
            </a:r>
            <a:r>
              <a:rPr b="1" i="1" lang="fr" sz="1800">
                <a:solidFill>
                  <a:schemeClr val="dk2"/>
                </a:solidFill>
              </a:rPr>
              <a:t>from the inside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713" name="Google Shape;713;p93"/>
          <p:cNvSpPr txBox="1"/>
          <p:nvPr/>
        </p:nvSpPr>
        <p:spPr>
          <a:xfrm>
            <a:off x="3622675" y="4232525"/>
            <a:ext cx="2129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Steering vectors / feature clamping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4" name="Google Shape;714;p93"/>
          <p:cNvSpPr txBox="1"/>
          <p:nvPr/>
        </p:nvSpPr>
        <p:spPr>
          <a:xfrm>
            <a:off x="6560700" y="4327200"/>
            <a:ext cx="22716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No better than evals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5" name="Google Shape;715;p93"/>
          <p:cNvSpPr txBox="1"/>
          <p:nvPr/>
        </p:nvSpPr>
        <p:spPr>
          <a:xfrm>
            <a:off x="5984075" y="445025"/>
            <a:ext cx="30402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1"/>
                </a:solidFill>
              </a:rPr>
              <a:t>Researcher are still laying the scientific </a:t>
            </a:r>
            <a:r>
              <a:rPr b="1" lang="fr" sz="1800">
                <a:solidFill>
                  <a:schemeClr val="accent1"/>
                </a:solidFill>
              </a:rPr>
              <a:t>foundation!</a:t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716" name="Google Shape;716;p93"/>
          <p:cNvSpPr txBox="1"/>
          <p:nvPr/>
        </p:nvSpPr>
        <p:spPr>
          <a:xfrm>
            <a:off x="387900" y="3992700"/>
            <a:ext cx="3234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No better than simple baselines (e.g. probing)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Very far from formal proofs.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4"/>
          <p:cNvSpPr txBox="1"/>
          <p:nvPr/>
        </p:nvSpPr>
        <p:spPr>
          <a:xfrm>
            <a:off x="1620900" y="1509300"/>
            <a:ext cx="59022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chemeClr val="dk1"/>
                </a:solidFill>
              </a:rPr>
              <a:t>Take home messages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is studying </a:t>
            </a:r>
            <a:r>
              <a:rPr b="1" lang="fr"/>
              <a:t>an alien mind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900" y="101772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is studying an </a:t>
            </a:r>
            <a:r>
              <a:rPr b="1" lang="fr"/>
              <a:t>alien mind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could lead to a </a:t>
            </a:r>
            <a:r>
              <a:rPr b="1" lang="fr"/>
              <a:t>variety of applications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400" y="1585380"/>
            <a:ext cx="2271601" cy="250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00" y="1674175"/>
            <a:ext cx="2271600" cy="22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6"/>
          <p:cNvSpPr txBox="1"/>
          <p:nvPr/>
        </p:nvSpPr>
        <p:spPr>
          <a:xfrm>
            <a:off x="675725" y="396840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Mind reading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36" name="Google Shape;736;p96"/>
          <p:cNvSpPr txBox="1"/>
          <p:nvPr/>
        </p:nvSpPr>
        <p:spPr>
          <a:xfrm>
            <a:off x="3700275" y="3915150"/>
            <a:ext cx="2218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Precise control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737" name="Google Shape;737;p96"/>
          <p:cNvGrpSpPr/>
          <p:nvPr/>
        </p:nvGrpSpPr>
        <p:grpSpPr>
          <a:xfrm>
            <a:off x="6419500" y="1786152"/>
            <a:ext cx="2271600" cy="2107662"/>
            <a:chOff x="6560700" y="1451377"/>
            <a:chExt cx="2271600" cy="2107662"/>
          </a:xfrm>
        </p:grpSpPr>
        <p:pic>
          <p:nvPicPr>
            <p:cNvPr id="738" name="Google Shape;738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0700" y="1451377"/>
              <a:ext cx="2271600" cy="2107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9" name="Google Shape;739;p96"/>
            <p:cNvCxnSpPr/>
            <p:nvPr/>
          </p:nvCxnSpPr>
          <p:spPr>
            <a:xfrm>
              <a:off x="7689800" y="2564325"/>
              <a:ext cx="0" cy="842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96"/>
            <p:cNvCxnSpPr/>
            <p:nvPr/>
          </p:nvCxnSpPr>
          <p:spPr>
            <a:xfrm>
              <a:off x="7593650" y="257175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96"/>
            <p:cNvCxnSpPr/>
            <p:nvPr/>
          </p:nvCxnSpPr>
          <p:spPr>
            <a:xfrm>
              <a:off x="7600350" y="3396900"/>
              <a:ext cx="1923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2" name="Google Shape;742;p96"/>
          <p:cNvSpPr txBox="1"/>
          <p:nvPr/>
        </p:nvSpPr>
        <p:spPr>
          <a:xfrm>
            <a:off x="6480800" y="3892200"/>
            <a:ext cx="2340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Evaluating abilities </a:t>
            </a:r>
            <a:r>
              <a:rPr b="1" i="1" lang="fr" sz="1800">
                <a:solidFill>
                  <a:schemeClr val="dk2"/>
                </a:solidFill>
              </a:rPr>
              <a:t>from the inside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743" name="Google Shape;743;p96"/>
          <p:cNvSpPr txBox="1"/>
          <p:nvPr/>
        </p:nvSpPr>
        <p:spPr>
          <a:xfrm>
            <a:off x="3275500" y="4434750"/>
            <a:ext cx="28092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accent4"/>
                </a:solidFill>
              </a:rPr>
              <a:t>But also capabilities !</a:t>
            </a:r>
            <a:endParaRPr b="1"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is </a:t>
            </a:r>
            <a:r>
              <a:rPr lang="fr"/>
              <a:t>studying</a:t>
            </a:r>
            <a:r>
              <a:rPr b="1" lang="fr"/>
              <a:t> an alien mind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could lead to a </a:t>
            </a:r>
            <a:r>
              <a:rPr b="1" lang="fr"/>
              <a:t>variety of applications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can be decomposed into complementary approaches at </a:t>
            </a:r>
            <a:r>
              <a:rPr b="1" lang="fr"/>
              <a:t>different scales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9" name="Google Shape;7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87" y="2485725"/>
            <a:ext cx="5907425" cy="231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is studying</a:t>
            </a:r>
            <a:r>
              <a:rPr b="1" lang="fr"/>
              <a:t> an alien mind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could lead to a </a:t>
            </a:r>
            <a:r>
              <a:rPr b="1" lang="fr"/>
              <a:t>variety of applications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Interpretability can be decomposed into complementary approaches at </a:t>
            </a:r>
            <a:r>
              <a:rPr b="1" lang="fr"/>
              <a:t>different scales</a:t>
            </a:r>
            <a:endParaRPr b="1"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r"/>
              <a:t>BUUT, be sure you’re looking at the </a:t>
            </a:r>
            <a:r>
              <a:rPr b="1" lang="fr"/>
              <a:t>right system</a:t>
            </a:r>
            <a:r>
              <a:rPr lang="fr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 </a:t>
            </a:r>
            <a:r>
              <a:rPr lang="fr"/>
              <a:t>BUUT, be sure you’re looking at the right system!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99"/>
          <p:cNvSpPr/>
          <p:nvPr/>
        </p:nvSpPr>
        <p:spPr>
          <a:xfrm>
            <a:off x="427125" y="1892275"/>
            <a:ext cx="7478700" cy="25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99"/>
          <p:cNvSpPr/>
          <p:nvPr/>
        </p:nvSpPr>
        <p:spPr>
          <a:xfrm>
            <a:off x="544150" y="2094325"/>
            <a:ext cx="6236100" cy="210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99"/>
          <p:cNvSpPr/>
          <p:nvPr/>
        </p:nvSpPr>
        <p:spPr>
          <a:xfrm>
            <a:off x="670750" y="2309700"/>
            <a:ext cx="4983900" cy="168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99"/>
          <p:cNvSpPr/>
          <p:nvPr/>
        </p:nvSpPr>
        <p:spPr>
          <a:xfrm>
            <a:off x="719625" y="2418450"/>
            <a:ext cx="3780300" cy="147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764" name="Google Shape;764;p99"/>
          <p:cNvSpPr/>
          <p:nvPr/>
        </p:nvSpPr>
        <p:spPr>
          <a:xfrm>
            <a:off x="766950" y="2767825"/>
            <a:ext cx="2540100" cy="88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765" name="Google Shape;765;p99"/>
          <p:cNvSpPr/>
          <p:nvPr/>
        </p:nvSpPr>
        <p:spPr>
          <a:xfrm>
            <a:off x="824675" y="2844775"/>
            <a:ext cx="12219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Forward pass</a:t>
            </a:r>
            <a:endParaRPr/>
          </a:p>
        </p:txBody>
      </p:sp>
      <p:sp>
        <p:nvSpPr>
          <p:cNvPr id="766" name="Google Shape;766;p99"/>
          <p:cNvSpPr txBox="1"/>
          <p:nvPr/>
        </p:nvSpPr>
        <p:spPr>
          <a:xfrm>
            <a:off x="2314425" y="2911350"/>
            <a:ext cx="1019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-generator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7" name="Google Shape;767;p99"/>
          <p:cNvSpPr txBox="1"/>
          <p:nvPr/>
        </p:nvSpPr>
        <p:spPr>
          <a:xfrm>
            <a:off x="3355350" y="2915725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Scaffolding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8" name="Google Shape;768;p99"/>
          <p:cNvSpPr txBox="1"/>
          <p:nvPr/>
        </p:nvSpPr>
        <p:spPr>
          <a:xfrm>
            <a:off x="4632525" y="293640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Human-AI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Relations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99"/>
          <p:cNvSpPr txBox="1"/>
          <p:nvPr/>
        </p:nvSpPr>
        <p:spPr>
          <a:xfrm>
            <a:off x="5737425" y="291135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Societal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Dynamics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99"/>
          <p:cNvSpPr txBox="1"/>
          <p:nvPr/>
        </p:nvSpPr>
        <p:spPr>
          <a:xfrm>
            <a:off x="6841550" y="3063750"/>
            <a:ext cx="1173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Geopolitics/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global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market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71" name="Google Shape;771;p99"/>
          <p:cNvCxnSpPr>
            <a:stCxn id="772" idx="2"/>
          </p:cNvCxnSpPr>
          <p:nvPr/>
        </p:nvCxnSpPr>
        <p:spPr>
          <a:xfrm>
            <a:off x="1336275" y="1749938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99"/>
          <p:cNvSpPr txBox="1"/>
          <p:nvPr/>
        </p:nvSpPr>
        <p:spPr>
          <a:xfrm>
            <a:off x="427125" y="1413938"/>
            <a:ext cx="1818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Interpretability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773" name="Google Shape;773;p99"/>
          <p:cNvSpPr txBox="1"/>
          <p:nvPr/>
        </p:nvSpPr>
        <p:spPr>
          <a:xfrm>
            <a:off x="2122775" y="1153850"/>
            <a:ext cx="1667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model psychology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774" name="Google Shape;774;p99"/>
          <p:cNvCxnSpPr/>
          <p:nvPr/>
        </p:nvCxnSpPr>
        <p:spPr>
          <a:xfrm>
            <a:off x="2622025" y="1810463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99"/>
          <p:cNvSpPr txBox="1"/>
          <p:nvPr/>
        </p:nvSpPr>
        <p:spPr>
          <a:xfrm>
            <a:off x="3790175" y="1153850"/>
            <a:ext cx="2133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Study of Artificial relationship?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776" name="Google Shape;776;p99"/>
          <p:cNvCxnSpPr/>
          <p:nvPr/>
        </p:nvCxnSpPr>
        <p:spPr>
          <a:xfrm>
            <a:off x="4755625" y="1810463"/>
            <a:ext cx="73800" cy="1094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99"/>
          <p:cNvSpPr txBox="1"/>
          <p:nvPr/>
        </p:nvSpPr>
        <p:spPr>
          <a:xfrm>
            <a:off x="6497675" y="1126225"/>
            <a:ext cx="2133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AI governance / policy / advocacy</a:t>
            </a:r>
            <a:endParaRPr sz="1800">
              <a:solidFill>
                <a:schemeClr val="accent1"/>
              </a:solidFill>
            </a:endParaRPr>
          </a:p>
        </p:txBody>
      </p:sp>
      <p:cxnSp>
        <p:nvCxnSpPr>
          <p:cNvPr id="778" name="Google Shape;778;p99"/>
          <p:cNvCxnSpPr/>
          <p:nvPr/>
        </p:nvCxnSpPr>
        <p:spPr>
          <a:xfrm>
            <a:off x="7270225" y="1734263"/>
            <a:ext cx="12600" cy="1115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99"/>
          <p:cNvSpPr txBox="1"/>
          <p:nvPr/>
        </p:nvSpPr>
        <p:spPr>
          <a:xfrm>
            <a:off x="1627175" y="4551550"/>
            <a:ext cx="685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Where is the bottleneck for safer AI?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720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</a:rPr>
              <a:t>Thank you!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30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Over time, simple life form emerge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0" y="97857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